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82" r:id="rId5"/>
    <p:sldId id="287" r:id="rId6"/>
    <p:sldId id="295" r:id="rId7"/>
    <p:sldId id="296" r:id="rId8"/>
    <p:sldId id="285" r:id="rId9"/>
    <p:sldId id="381" r:id="rId10"/>
    <p:sldId id="284" r:id="rId11"/>
    <p:sldId id="294" r:id="rId12"/>
    <p:sldId id="298" r:id="rId13"/>
    <p:sldId id="297" r:id="rId14"/>
    <p:sldId id="301" r:id="rId15"/>
    <p:sldId id="300" r:id="rId16"/>
    <p:sldId id="299" r:id="rId17"/>
    <p:sldId id="302" r:id="rId18"/>
    <p:sldId id="305" r:id="rId19"/>
    <p:sldId id="304" r:id="rId20"/>
    <p:sldId id="313" r:id="rId21"/>
    <p:sldId id="314" r:id="rId22"/>
    <p:sldId id="315" r:id="rId23"/>
    <p:sldId id="408" r:id="rId24"/>
    <p:sldId id="316" r:id="rId25"/>
    <p:sldId id="317" r:id="rId26"/>
    <p:sldId id="306" r:id="rId27"/>
    <p:sldId id="307" r:id="rId28"/>
    <p:sldId id="308" r:id="rId29"/>
    <p:sldId id="309" r:id="rId30"/>
    <p:sldId id="311" r:id="rId31"/>
    <p:sldId id="312"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1" r:id="rId54"/>
    <p:sldId id="343" r:id="rId55"/>
    <p:sldId id="344" r:id="rId56"/>
    <p:sldId id="345" r:id="rId57"/>
    <p:sldId id="346" r:id="rId58"/>
    <p:sldId id="347" r:id="rId59"/>
    <p:sldId id="348" r:id="rId60"/>
    <p:sldId id="350" r:id="rId61"/>
    <p:sldId id="351" r:id="rId62"/>
    <p:sldId id="352" r:id="rId63"/>
    <p:sldId id="353" r:id="rId64"/>
    <p:sldId id="355" r:id="rId65"/>
    <p:sldId id="354" r:id="rId66"/>
    <p:sldId id="356" r:id="rId67"/>
    <p:sldId id="357" r:id="rId68"/>
    <p:sldId id="358" r:id="rId69"/>
    <p:sldId id="359" r:id="rId70"/>
    <p:sldId id="360" r:id="rId71"/>
    <p:sldId id="361" r:id="rId72"/>
    <p:sldId id="362" r:id="rId73"/>
    <p:sldId id="365" r:id="rId74"/>
    <p:sldId id="366" r:id="rId75"/>
    <p:sldId id="367" r:id="rId76"/>
    <p:sldId id="369" r:id="rId77"/>
    <p:sldId id="370" r:id="rId78"/>
    <p:sldId id="371" r:id="rId79"/>
    <p:sldId id="372" r:id="rId80"/>
    <p:sldId id="373" r:id="rId81"/>
    <p:sldId id="374" r:id="rId82"/>
    <p:sldId id="375" r:id="rId83"/>
    <p:sldId id="376" r:id="rId84"/>
    <p:sldId id="379" r:id="rId85"/>
    <p:sldId id="380" r:id="rId86"/>
    <p:sldId id="378" r:id="rId87"/>
    <p:sldId id="288" r:id="rId88"/>
    <p:sldId id="382" r:id="rId89"/>
    <p:sldId id="388" r:id="rId90"/>
    <p:sldId id="389" r:id="rId91"/>
    <p:sldId id="383" r:id="rId92"/>
    <p:sldId id="385" r:id="rId93"/>
    <p:sldId id="290" r:id="rId94"/>
    <p:sldId id="291" r:id="rId95"/>
    <p:sldId id="293" r:id="rId96"/>
    <p:sldId id="292" r:id="rId97"/>
    <p:sldId id="390" r:id="rId98"/>
    <p:sldId id="391" r:id="rId99"/>
    <p:sldId id="392" r:id="rId100"/>
    <p:sldId id="393" r:id="rId101"/>
    <p:sldId id="394" r:id="rId102"/>
    <p:sldId id="395" r:id="rId103"/>
    <p:sldId id="396" r:id="rId104"/>
    <p:sldId id="397" r:id="rId105"/>
    <p:sldId id="398" r:id="rId106"/>
    <p:sldId id="399" r:id="rId107"/>
    <p:sldId id="400" r:id="rId108"/>
    <p:sldId id="402" r:id="rId109"/>
    <p:sldId id="409" r:id="rId110"/>
    <p:sldId id="405" r:id="rId111"/>
    <p:sldId id="406" r:id="rId112"/>
    <p:sldId id="407" r:id="rId113"/>
    <p:sldId id="401" r:id="rId114"/>
    <p:sldId id="404" r:id="rId115"/>
    <p:sldId id="410" r:id="rId116"/>
    <p:sldId id="411" r:id="rId117"/>
    <p:sldId id="412" r:id="rId118"/>
  </p:sldIdLst>
  <p:sldSz cx="12192000" cy="6858000"/>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BC9459F-D9E7-024B-8CE4-FAB23D0496DA}">
          <p14:sldIdLst>
            <p14:sldId id="256"/>
          </p14:sldIdLst>
        </p14:section>
        <p14:section name="汇编语言简介" id="{6F4BF8D4-589D-4A63-A718-FF915975ED55}">
          <p14:sldIdLst>
            <p14:sldId id="282"/>
            <p14:sldId id="287"/>
            <p14:sldId id="295"/>
            <p14:sldId id="296"/>
            <p14:sldId id="285"/>
            <p14:sldId id="381"/>
            <p14:sldId id="284"/>
            <p14:sldId id="294"/>
          </p14:sldIdLst>
        </p14:section>
        <p14:section name="总线" id="{9DACFFA0-37F9-4010-B390-C28128681F46}">
          <p14:sldIdLst>
            <p14:sldId id="298"/>
            <p14:sldId id="297"/>
            <p14:sldId id="301"/>
            <p14:sldId id="300"/>
            <p14:sldId id="299"/>
          </p14:sldIdLst>
        </p14:section>
        <p14:section name="内存" id="{FF94431F-96DC-4FD1-99B7-2F8DDEEC60A4}">
          <p14:sldIdLst>
            <p14:sldId id="302"/>
            <p14:sldId id="305"/>
            <p14:sldId id="304"/>
          </p14:sldIdLst>
        </p14:section>
        <p14:section name="8086的寻址方式" id="{99A9FD3F-4637-44A8-8AA6-943F2976CE33}">
          <p14:sldIdLst>
            <p14:sldId id="313"/>
            <p14:sldId id="314"/>
            <p14:sldId id="315"/>
            <p14:sldId id="408"/>
            <p14:sldId id="316"/>
            <p14:sldId id="317"/>
          </p14:sldIdLst>
        </p14:section>
        <p14:section name="寄存器" id="{362FDB1B-A801-408D-86B4-A6A53847BCBB}">
          <p14:sldIdLst>
            <p14:sldId id="306"/>
            <p14:sldId id="307"/>
            <p14:sldId id="308"/>
            <p14:sldId id="309"/>
            <p14:sldId id="311"/>
            <p14:sldId id="312"/>
            <p14:sldId id="319"/>
          </p14:sldIdLst>
        </p14:section>
        <p14:section name="CS和IP" id="{7C70738B-6E95-4944-AC88-745244F73BB7}">
          <p14:sldIdLst>
            <p14:sldId id="320"/>
            <p14:sldId id="321"/>
            <p14:sldId id="322"/>
            <p14:sldId id="323"/>
            <p14:sldId id="324"/>
            <p14:sldId id="325"/>
            <p14:sldId id="326"/>
            <p14:sldId id="327"/>
            <p14:sldId id="328"/>
            <p14:sldId id="329"/>
            <p14:sldId id="330"/>
            <p14:sldId id="331"/>
            <p14:sldId id="332"/>
            <p14:sldId id="333"/>
            <p14:sldId id="334"/>
            <p14:sldId id="335"/>
            <p14:sldId id="336"/>
          </p14:sldIdLst>
        </p14:section>
        <p14:section name="jmp指令" id="{EBC460BE-928A-C745-8AE5-A6AB1D2AC51F}">
          <p14:sldIdLst>
            <p14:sldId id="337"/>
            <p14:sldId id="338"/>
            <p14:sldId id="339"/>
            <p14:sldId id="341"/>
          </p14:sldIdLst>
        </p14:section>
        <p14:section name="Debug" id="{55794836-FEBA-4317-9515-4E4AD182925A}">
          <p14:sldIdLst>
            <p14:sldId id="343"/>
            <p14:sldId id="344"/>
            <p14:sldId id="345"/>
            <p14:sldId id="346"/>
            <p14:sldId id="347"/>
            <p14:sldId id="348"/>
            <p14:sldId id="350"/>
            <p14:sldId id="351"/>
            <p14:sldId id="352"/>
            <p14:sldId id="353"/>
            <p14:sldId id="355"/>
            <p14:sldId id="354"/>
          </p14:sldIdLst>
        </p14:section>
        <p14:section name="DS和[address]" id="{28A1E594-25A9-4A2C-A8C5-4E9FBFB89BA0}">
          <p14:sldIdLst>
            <p14:sldId id="356"/>
            <p14:sldId id="357"/>
            <p14:sldId id="358"/>
            <p14:sldId id="359"/>
            <p14:sldId id="360"/>
            <p14:sldId id="361"/>
            <p14:sldId id="362"/>
            <p14:sldId id="365"/>
          </p14:sldIdLst>
        </p14:section>
        <p14:section name="栈" id="{8EEFDDD3-CDF5-482E-BAB5-27A0D3C5C3AF}">
          <p14:sldIdLst>
            <p14:sldId id="366"/>
            <p14:sldId id="367"/>
            <p14:sldId id="369"/>
            <p14:sldId id="370"/>
            <p14:sldId id="371"/>
            <p14:sldId id="372"/>
            <p14:sldId id="373"/>
            <p14:sldId id="374"/>
            <p14:sldId id="375"/>
            <p14:sldId id="376"/>
            <p14:sldId id="379"/>
            <p14:sldId id="380"/>
            <p14:sldId id="378"/>
          </p14:sldIdLst>
        </p14:section>
        <p14:section name="编写完整的汇编程序" id="{EFB5941F-D75E-4825-A501-CB6620679653}">
          <p14:sldIdLst>
            <p14:sldId id="288"/>
            <p14:sldId id="382"/>
            <p14:sldId id="388"/>
            <p14:sldId id="389"/>
            <p14:sldId id="383"/>
            <p14:sldId id="385"/>
          </p14:sldIdLst>
        </p14:section>
        <p14:section name="中断" id="{3CE16B5E-CF97-6E45-BFBD-C80D37FF8208}">
          <p14:sldIdLst>
            <p14:sldId id="290"/>
            <p14:sldId id="291"/>
            <p14:sldId id="293"/>
            <p14:sldId id="292"/>
          </p14:sldIdLst>
        </p14:section>
        <p14:section name="emu8086" id="{333C6EAC-2AF6-9A4F-8C1C-0BC3AE3F6013}">
          <p14:sldIdLst>
            <p14:sldId id="390"/>
          </p14:sldIdLst>
        </p14:section>
        <p14:section name="loop" id="{EDF294A2-588F-4CD6-987C-B867CBFD30F3}">
          <p14:sldIdLst>
            <p14:sldId id="391"/>
            <p14:sldId id="392"/>
            <p14:sldId id="393"/>
            <p14:sldId id="394"/>
            <p14:sldId id="395"/>
            <p14:sldId id="396"/>
          </p14:sldIdLst>
        </p14:section>
        <p14:section name="包含多个段的程序" id="{1A332E11-5B17-4065-86B4-3352EC9C0CA9}">
          <p14:sldIdLst>
            <p14:sldId id="397"/>
            <p14:sldId id="398"/>
            <p14:sldId id="399"/>
            <p14:sldId id="402"/>
            <p14:sldId id="409"/>
            <p14:sldId id="400"/>
          </p14:sldIdLst>
        </p14:section>
        <p14:section name="不同的寻址方式" id="{4A108782-6EC2-44B0-BB95-B8038B3DEFAA}">
          <p14:sldIdLst>
            <p14:sldId id="405"/>
            <p14:sldId id="406"/>
            <p14:sldId id="407"/>
          </p14:sldIdLst>
        </p14:section>
        <p14:section name="call和ret" id="{A094FA18-F8ED-453D-995D-26D2580F015B}">
          <p14:sldIdLst>
            <p14:sldId id="401"/>
            <p14:sldId id="404"/>
          </p14:sldIdLst>
        </p14:section>
        <p14:section name="栈帧" id="{38AFB518-768A-D94C-A1A7-F6FD1D5D8518}">
          <p14:sldIdLst>
            <p14:sldId id="410"/>
            <p14:sldId id="411"/>
            <p14:sldId id="41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00" autoAdjust="0"/>
    <p:restoredTop sz="94370" autoAdjust="0"/>
  </p:normalViewPr>
  <p:slideViewPr>
    <p:cSldViewPr snapToGrid="0" snapToObjects="1">
      <p:cViewPr varScale="1">
        <p:scale>
          <a:sx n="103" d="100"/>
          <a:sy n="103" d="100"/>
        </p:scale>
        <p:origin x="-126" y="-96"/>
      </p:cViewPr>
      <p:guideLst>
        <p:guide orient="horz" pos="2192"/>
        <p:guide pos="3832"/>
      </p:guideLst>
    </p:cSldViewPr>
  </p:slideViewPr>
  <p:outlineViewPr>
    <p:cViewPr>
      <p:scale>
        <a:sx n="33" d="100"/>
        <a:sy n="33" d="100"/>
      </p:scale>
      <p:origin x="0" y="345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 Target="slides/slide9.xml"/><Relationship Id="rId119" Type="http://schemas.openxmlformats.org/officeDocument/2006/relationships/presProps" Target="presProps.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5B88A-3E02-C14B-9238-DC590689A0E6}"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F83578-19D4-F34C-B8C1-C97541798AD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2050" name="图片 6"/>
          <p:cNvPicPr>
            <a:picLocks noChangeAspect="1"/>
          </p:cNvPicPr>
          <p:nvPr/>
        </p:nvPicPr>
        <p:blipFill>
          <a:blip r:embed="rId2"/>
          <a:stretch>
            <a:fillRect/>
          </a:stretch>
        </p:blipFill>
        <p:spPr>
          <a:xfrm>
            <a:off x="4233" y="0"/>
            <a:ext cx="12192000" cy="6858000"/>
          </a:xfrm>
          <a:prstGeom prst="rect">
            <a:avLst/>
          </a:prstGeom>
          <a:noFill/>
          <a:ln w="9525">
            <a:noFill/>
          </a:ln>
        </p:spPr>
      </p:pic>
      <p:sp>
        <p:nvSpPr>
          <p:cNvPr id="2051" name="矩形 14"/>
          <p:cNvSpPr/>
          <p:nvPr/>
        </p:nvSpPr>
        <p:spPr>
          <a:xfrm>
            <a:off x="-6349" y="2501900"/>
            <a:ext cx="12198349" cy="1385888"/>
          </a:xfrm>
          <a:prstGeom prst="rect">
            <a:avLst/>
          </a:prstGeom>
          <a:gradFill rotWithShape="1">
            <a:gsLst>
              <a:gs pos="0">
                <a:srgbClr val="F7F7F7">
                  <a:alpha val="100000"/>
                </a:srgbClr>
              </a:gs>
              <a:gs pos="31000">
                <a:srgbClr val="F7F7F7">
                  <a:alpha val="100000"/>
                </a:srgbClr>
              </a:gs>
              <a:gs pos="75000">
                <a:srgbClr val="F7F7F7">
                  <a:alpha val="100000"/>
                </a:srgbClr>
              </a:gs>
              <a:gs pos="100000">
                <a:srgbClr val="EFEFEF">
                  <a:alpha val="100000"/>
                </a:srgbClr>
              </a:gs>
            </a:gsLst>
            <a:path path="rect">
              <a:fillToRect l="50000" t="129999" r="50000" b="129999"/>
            </a:path>
            <a:tileRect/>
          </a:gradFill>
          <a:ln w="9525">
            <a:noFill/>
          </a:ln>
        </p:spPr>
        <p:txBody>
          <a:bodyPr anchor="ctr"/>
          <a:lstStyle/>
          <a:p>
            <a:pPr lvl="0" indent="0" algn="ctr"/>
            <a:endParaRPr lang="zh-CN" altLang="en-US" sz="1800" b="1">
              <a:solidFill>
                <a:srgbClr val="FFFFFF"/>
              </a:solidFill>
              <a:latin typeface="宋体" panose="02010600030101010101" pitchFamily="2" charset="-122"/>
              <a:sym typeface="宋体" panose="02010600030101010101" pitchFamily="2" charset="-122"/>
            </a:endParaRPr>
          </a:p>
        </p:txBody>
      </p:sp>
      <p:sp>
        <p:nvSpPr>
          <p:cNvPr id="2052" name="矩形 25"/>
          <p:cNvSpPr/>
          <p:nvPr/>
        </p:nvSpPr>
        <p:spPr>
          <a:xfrm>
            <a:off x="4567378" y="6142038"/>
            <a:ext cx="3057247" cy="338554"/>
          </a:xfrm>
          <a:prstGeom prst="rect">
            <a:avLst/>
          </a:prstGeom>
          <a:noFill/>
          <a:ln w="9525">
            <a:noFill/>
          </a:ln>
        </p:spPr>
        <p:txBody>
          <a:bodyPr wrap="none" anchor="t">
            <a:spAutoFit/>
          </a:bodyPr>
          <a:lstStyle/>
          <a:p>
            <a:pPr lvl="0" indent="0" algn="ctr"/>
            <a:r>
              <a:rPr lang="zh-CN" altLang="en-US" sz="1600" b="1" dirty="0">
                <a:latin typeface="新宋体" panose="02010609030101010101" charset="-122"/>
                <a:ea typeface="新宋体" panose="02010609030101010101" charset="-122"/>
                <a:sym typeface="黑体" panose="02010609060101010101" charset="-122"/>
              </a:rPr>
              <a:t>实力</a:t>
            </a:r>
            <a:r>
              <a:rPr lang="en-US" altLang="zh-CN" sz="1600" b="1" dirty="0">
                <a:latin typeface="新宋体" panose="02010609030101010101" charset="-122"/>
                <a:ea typeface="新宋体" panose="02010609030101010101" charset="-122"/>
                <a:sym typeface="黑体" panose="02010609060101010101" charset="-122"/>
              </a:rPr>
              <a:t>IT</a:t>
            </a:r>
            <a:r>
              <a:rPr lang="zh-CN" altLang="en-US" sz="1600" b="1" dirty="0">
                <a:latin typeface="新宋体" panose="02010609030101010101" charset="-122"/>
                <a:ea typeface="新宋体" panose="02010609030101010101" charset="-122"/>
                <a:sym typeface="黑体" panose="02010609060101010101" charset="-122"/>
              </a:rPr>
              <a:t>教育培训 </a:t>
            </a:r>
            <a:r>
              <a:rPr lang="en-US" altLang="zh-CN" sz="1600" b="1" dirty="0">
                <a:latin typeface="新宋体" panose="02010609030101010101" charset="-122"/>
                <a:ea typeface="新宋体" panose="02010609030101010101" charset="-122"/>
                <a:sym typeface="黑体" panose="02010609060101010101" charset="-122"/>
              </a:rPr>
              <a:t>www.520it.com</a:t>
            </a:r>
            <a:endParaRPr lang="zh-CN" altLang="en-US" sz="1600" b="1" dirty="0">
              <a:latin typeface="新宋体" panose="02010609030101010101" charset="-122"/>
              <a:ea typeface="新宋体" panose="02010609030101010101" charset="-122"/>
              <a:sym typeface="黑体" panose="02010609060101010101" charset="-122"/>
            </a:endParaRPr>
          </a:p>
        </p:txBody>
      </p:sp>
      <p:pic>
        <p:nvPicPr>
          <p:cNvPr id="2053" name="图片 12"/>
          <p:cNvPicPr>
            <a:picLocks noChangeAspect="1"/>
          </p:cNvPicPr>
          <p:nvPr/>
        </p:nvPicPr>
        <p:blipFill>
          <a:blip r:embed="rId3"/>
          <a:stretch>
            <a:fillRect/>
          </a:stretch>
        </p:blipFill>
        <p:spPr>
          <a:xfrm>
            <a:off x="1011767" y="658813"/>
            <a:ext cx="10160000" cy="4286250"/>
          </a:xfrm>
          <a:prstGeom prst="rect">
            <a:avLst/>
          </a:prstGeom>
          <a:noFill/>
          <a:ln w="9525">
            <a:noFill/>
          </a:ln>
        </p:spPr>
      </p:pic>
      <p:sp>
        <p:nvSpPr>
          <p:cNvPr id="2054" name="矩形 19"/>
          <p:cNvSpPr/>
          <p:nvPr/>
        </p:nvSpPr>
        <p:spPr>
          <a:xfrm>
            <a:off x="-6349" y="1"/>
            <a:ext cx="12198349" cy="239713"/>
          </a:xfrm>
          <a:prstGeom prst="rect">
            <a:avLst/>
          </a:prstGeom>
          <a:solidFill>
            <a:srgbClr val="FFFFFF">
              <a:alpha val="32155"/>
            </a:srgbClr>
          </a:solidFill>
          <a:ln w="9525">
            <a:noFill/>
          </a:ln>
        </p:spPr>
        <p:txBody>
          <a:bodyPr anchor="ctr"/>
          <a:lstStyle/>
          <a:p>
            <a:pPr lvl="0" indent="0" algn="ctr"/>
            <a:endParaRPr lang="zh-CN" altLang="en-US" sz="1800" b="1">
              <a:solidFill>
                <a:srgbClr val="FFFFFF"/>
              </a:solidFill>
              <a:latin typeface="宋体" panose="02010600030101010101" pitchFamily="2" charset="-122"/>
              <a:sym typeface="宋体" panose="02010600030101010101" pitchFamily="2" charset="-122"/>
            </a:endParaRPr>
          </a:p>
        </p:txBody>
      </p:sp>
      <p:pic>
        <p:nvPicPr>
          <p:cNvPr id="2055" name="图片 3"/>
          <p:cNvPicPr>
            <a:picLocks noChangeAspect="1"/>
          </p:cNvPicPr>
          <p:nvPr/>
        </p:nvPicPr>
        <p:blipFill>
          <a:blip r:embed="rId4"/>
          <a:stretch>
            <a:fillRect/>
          </a:stretch>
        </p:blipFill>
        <p:spPr>
          <a:xfrm>
            <a:off x="5357132" y="5649912"/>
            <a:ext cx="1469269" cy="503238"/>
          </a:xfrm>
          <a:prstGeom prst="rect">
            <a:avLst/>
          </a:prstGeom>
          <a:noFill/>
          <a:ln w="9525">
            <a:noFill/>
          </a:ln>
        </p:spPr>
      </p:pic>
      <p:sp>
        <p:nvSpPr>
          <p:cNvPr id="2" name="Title 1"/>
          <p:cNvSpPr>
            <a:spLocks noGrp="1"/>
          </p:cNvSpPr>
          <p:nvPr>
            <p:ph type="ctrTitle"/>
          </p:nvPr>
        </p:nvSpPr>
        <p:spPr>
          <a:xfrm>
            <a:off x="454328" y="2733324"/>
            <a:ext cx="11331272" cy="933451"/>
          </a:xfrm>
          <a:prstGeom prst="rect">
            <a:avLst/>
          </a:prstGeom>
        </p:spPr>
        <p:txBody>
          <a:bodyPr anchor="ctr">
            <a:normAutofit/>
          </a:bodyPr>
          <a:lstStyle>
            <a:lvl1pPr algn="ctr">
              <a:defRPr sz="2800">
                <a:solidFill>
                  <a:schemeClr val="tx1">
                    <a:lumMod val="85000"/>
                    <a:lumOff val="15000"/>
                  </a:schemeClr>
                </a:solidFill>
                <a:latin typeface="+mj-ea"/>
                <a:ea typeface="+mj-ea"/>
              </a:defRPr>
            </a:lvl1pPr>
          </a:lstStyle>
          <a:p>
            <a:pPr fontAlgn="auto"/>
            <a:r>
              <a:rPr lang="zh-CN" altLang="en-US" strike="noStrike" noProof="1"/>
              <a:t>单击此处编辑母版标题样式</a:t>
            </a:r>
            <a:endParaRPr lang="zh-CN" altLang="en-US" strike="noStrike" noProof="1"/>
          </a:p>
        </p:txBody>
      </p:sp>
      <p:sp>
        <p:nvSpPr>
          <p:cNvPr id="3" name="Subtitle 2"/>
          <p:cNvSpPr>
            <a:spLocks noGrp="1"/>
          </p:cNvSpPr>
          <p:nvPr>
            <p:ph type="subTitle" idx="1"/>
          </p:nvPr>
        </p:nvSpPr>
        <p:spPr>
          <a:xfrm>
            <a:off x="454328" y="3929786"/>
            <a:ext cx="11331272" cy="748553"/>
          </a:xfrm>
          <a:prstGeom prst="rect">
            <a:avLst/>
          </a:prstGeom>
        </p:spPr>
        <p:txBody>
          <a:bodyPr>
            <a:normAutofit/>
          </a:bodyPr>
          <a:lstStyle>
            <a:lvl1pPr marL="0" indent="0" algn="ctr">
              <a:spcBef>
                <a:spcPts val="300"/>
              </a:spcBef>
              <a:buNone/>
              <a:defRPr sz="2000">
                <a:solidFill>
                  <a:schemeClr val="tx1">
                    <a:tint val="75000"/>
                  </a:schemeClr>
                </a:solidFill>
                <a:latin typeface="+mn-ea"/>
                <a:ea typeface="+mn-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zh-CN" altLang="en-US" strike="noStrike" noProof="1"/>
              <a:t>单击此处编辑母版副标题样式</a:t>
            </a:r>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94879" y="473832"/>
            <a:ext cx="10838132" cy="827471"/>
          </a:xfrm>
          <a:prstGeom prst="rect">
            <a:avLst/>
          </a:prstGeom>
        </p:spPr>
        <p:txBody>
          <a:bodyPr/>
          <a:lstStyle>
            <a:lvl1pPr>
              <a:defRPr b="0" i="0">
                <a:solidFill>
                  <a:schemeClr val="tx1">
                    <a:lumMod val="65000"/>
                    <a:lumOff val="35000"/>
                  </a:schemeClr>
                </a:solidFill>
                <a:latin typeface="+mj-ea"/>
                <a:ea typeface="+mj-ea"/>
                <a:cs typeface="Eurostile"/>
              </a:defRPr>
            </a:lvl1pPr>
          </a:lstStyle>
          <a:p>
            <a:pPr fontAlgn="auto"/>
            <a:r>
              <a:rPr kumimoji="1" lang="zh-CN" altLang="en-US" strike="noStrike" noProof="1"/>
              <a:t>单击此处编辑母版标题样式</a:t>
            </a:r>
            <a:endParaRPr kumimoji="1" lang="zh-CN" altLang="en-US" strike="noStrike" noProof="1"/>
          </a:p>
        </p:txBody>
      </p:sp>
      <p:sp>
        <p:nvSpPr>
          <p:cNvPr id="3" name="内容占位符 2"/>
          <p:cNvSpPr>
            <a:spLocks noGrp="1"/>
          </p:cNvSpPr>
          <p:nvPr>
            <p:ph idx="1"/>
          </p:nvPr>
        </p:nvSpPr>
        <p:spPr>
          <a:xfrm>
            <a:off x="664639" y="1450976"/>
            <a:ext cx="10838132" cy="4675188"/>
          </a:xfrm>
          <a:prstGeom prst="rect">
            <a:avLst/>
          </a:prstGeom>
          <a:ln>
            <a:noFill/>
          </a:ln>
        </p:spPr>
        <p:txBody>
          <a:bodyPr/>
          <a:lstStyle>
            <a:lvl1pPr marL="228600" indent="-228600">
              <a:buClrTx/>
              <a:buFont typeface="Wingdings" panose="05000000000000000000" pitchFamily="2" charset="2"/>
              <a:buChar char="l"/>
              <a:defRPr>
                <a:solidFill>
                  <a:schemeClr val="tx1">
                    <a:lumMod val="50000"/>
                    <a:lumOff val="50000"/>
                  </a:schemeClr>
                </a:solidFill>
                <a:latin typeface="+mn-ea"/>
                <a:ea typeface="+mn-ea"/>
                <a:cs typeface="Eurostile"/>
              </a:defRPr>
            </a:lvl1pPr>
            <a:lvl2pPr>
              <a:defRPr>
                <a:solidFill>
                  <a:schemeClr val="tx1">
                    <a:lumMod val="50000"/>
                    <a:lumOff val="50000"/>
                  </a:schemeClr>
                </a:solidFill>
                <a:latin typeface="Eurostile"/>
                <a:cs typeface="Eurostile"/>
              </a:defRPr>
            </a:lvl2pPr>
            <a:lvl3pPr>
              <a:defRPr>
                <a:solidFill>
                  <a:schemeClr val="tx1">
                    <a:lumMod val="50000"/>
                    <a:lumOff val="50000"/>
                  </a:schemeClr>
                </a:solidFill>
                <a:latin typeface="Eurostile"/>
                <a:cs typeface="Eurostile"/>
              </a:defRPr>
            </a:lvl3pPr>
            <a:lvl4pPr>
              <a:defRPr>
                <a:solidFill>
                  <a:schemeClr val="tx1">
                    <a:lumMod val="50000"/>
                    <a:lumOff val="50000"/>
                  </a:schemeClr>
                </a:solidFill>
                <a:latin typeface="Eurostile"/>
                <a:cs typeface="Eurostile"/>
              </a:defRPr>
            </a:lvl4pPr>
            <a:lvl5pPr>
              <a:defRPr>
                <a:solidFill>
                  <a:schemeClr val="tx1">
                    <a:lumMod val="50000"/>
                    <a:lumOff val="50000"/>
                  </a:schemeClr>
                </a:solidFill>
                <a:latin typeface="Eurostile"/>
                <a:cs typeface="Eurostile"/>
              </a:defRPr>
            </a:lvl5pPr>
          </a:lstStyle>
          <a:p>
            <a:pPr lvl="0" fontAlgn="auto"/>
            <a:r>
              <a:rPr kumimoji="1" lang="zh-CN" altLang="en-US" strike="noStrike" noProof="1"/>
              <a:t>单击此处编辑母版文本样式</a:t>
            </a:r>
            <a:endParaRPr kumimoji="1"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5"/>
          <p:cNvPicPr>
            <a:picLocks noChangeAspect="1"/>
          </p:cNvPicPr>
          <p:nvPr/>
        </p:nvPicPr>
        <p:blipFill>
          <a:blip r:embed="rId3"/>
          <a:stretch>
            <a:fillRect/>
          </a:stretch>
        </p:blipFill>
        <p:spPr>
          <a:xfrm>
            <a:off x="-16933" y="-9525"/>
            <a:ext cx="12223751" cy="6869113"/>
          </a:xfrm>
          <a:prstGeom prst="rect">
            <a:avLst/>
          </a:prstGeom>
          <a:noFill/>
          <a:ln w="9525">
            <a:noFill/>
          </a:ln>
        </p:spPr>
      </p:pic>
      <p:pic>
        <p:nvPicPr>
          <p:cNvPr id="1027" name="图片 15"/>
          <p:cNvPicPr>
            <a:picLocks noChangeAspect="1"/>
          </p:cNvPicPr>
          <p:nvPr/>
        </p:nvPicPr>
        <p:blipFill>
          <a:blip r:embed="rId4"/>
          <a:srcRect t="13312" r="786" b="49559"/>
          <a:stretch>
            <a:fillRect/>
          </a:stretch>
        </p:blipFill>
        <p:spPr>
          <a:xfrm>
            <a:off x="558801" y="4508500"/>
            <a:ext cx="10079567" cy="1593850"/>
          </a:xfrm>
          <a:prstGeom prst="rect">
            <a:avLst/>
          </a:prstGeom>
          <a:noFill/>
          <a:ln w="9525">
            <a:noFill/>
          </a:ln>
        </p:spPr>
      </p:pic>
      <p:sp>
        <p:nvSpPr>
          <p:cNvPr id="1028" name="矩形 29"/>
          <p:cNvSpPr/>
          <p:nvPr/>
        </p:nvSpPr>
        <p:spPr>
          <a:xfrm>
            <a:off x="-6349" y="1289051"/>
            <a:ext cx="12198349" cy="22225"/>
          </a:xfrm>
          <a:prstGeom prst="rect">
            <a:avLst/>
          </a:prstGeom>
          <a:solidFill>
            <a:srgbClr val="EAEAEA">
              <a:alpha val="32155"/>
            </a:srgbClr>
          </a:solidFill>
          <a:ln w="9525">
            <a:noFill/>
          </a:ln>
        </p:spPr>
        <p:txBody>
          <a:bodyPr anchor="ctr"/>
          <a:lstStyle/>
          <a:p>
            <a:pPr lvl="0" indent="0" algn="ctr"/>
            <a:endParaRPr lang="zh-CN" altLang="en-US" sz="1800" b="1">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9" name="矩形 25"/>
          <p:cNvSpPr/>
          <p:nvPr/>
        </p:nvSpPr>
        <p:spPr>
          <a:xfrm>
            <a:off x="4562086" y="6278563"/>
            <a:ext cx="3057247" cy="338554"/>
          </a:xfrm>
          <a:prstGeom prst="rect">
            <a:avLst/>
          </a:prstGeom>
          <a:noFill/>
          <a:ln w="9525">
            <a:noFill/>
          </a:ln>
        </p:spPr>
        <p:txBody>
          <a:bodyPr wrap="none" anchor="t">
            <a:spAutoFit/>
          </a:bodyPr>
          <a:lstStyle/>
          <a:p>
            <a:pPr lvl="0" indent="0" algn="ctr"/>
            <a:r>
              <a:rPr lang="zh-CN" altLang="en-US" sz="1600" b="1" dirty="0">
                <a:latin typeface="新宋体" panose="02010609030101010101" charset="-122"/>
                <a:ea typeface="新宋体" panose="02010609030101010101" charset="-122"/>
                <a:sym typeface="黑体" panose="02010609060101010101" charset="-122"/>
              </a:rPr>
              <a:t>实力</a:t>
            </a:r>
            <a:r>
              <a:rPr lang="en-US" altLang="zh-CN" sz="1600" b="1" dirty="0">
                <a:latin typeface="新宋体" panose="02010609030101010101" charset="-122"/>
                <a:ea typeface="新宋体" panose="02010609030101010101" charset="-122"/>
                <a:sym typeface="黑体" panose="02010609060101010101" charset="-122"/>
              </a:rPr>
              <a:t>IT</a:t>
            </a:r>
            <a:r>
              <a:rPr lang="zh-CN" altLang="en-US" sz="1600" b="1" dirty="0">
                <a:latin typeface="新宋体" panose="02010609030101010101" charset="-122"/>
                <a:ea typeface="新宋体" panose="02010609030101010101" charset="-122"/>
                <a:sym typeface="黑体" panose="02010609060101010101" charset="-122"/>
              </a:rPr>
              <a:t>教育培训 </a:t>
            </a:r>
            <a:r>
              <a:rPr lang="en-US" altLang="zh-CN" sz="1600" b="1" dirty="0">
                <a:latin typeface="新宋体" panose="02010609030101010101" charset="-122"/>
                <a:ea typeface="新宋体" panose="02010609030101010101" charset="-122"/>
                <a:sym typeface="黑体" panose="02010609060101010101" charset="-122"/>
              </a:rPr>
              <a:t>www.520it.com</a:t>
            </a:r>
            <a:endParaRPr lang="zh-CN" altLang="en-US" sz="1600" b="1" dirty="0">
              <a:latin typeface="新宋体" panose="02010609030101010101" charset="-122"/>
              <a:ea typeface="新宋体" panose="02010609030101010101" charset="-122"/>
              <a:sym typeface="黑体" panose="02010609060101010101" charset="-122"/>
            </a:endParaRPr>
          </a:p>
        </p:txBody>
      </p:sp>
      <p:pic>
        <p:nvPicPr>
          <p:cNvPr id="1030" name="图片 1"/>
          <p:cNvPicPr>
            <a:picLocks noChangeAspect="1"/>
          </p:cNvPicPr>
          <p:nvPr/>
        </p:nvPicPr>
        <p:blipFill>
          <a:blip r:embed="rId5"/>
          <a:stretch>
            <a:fillRect/>
          </a:stretch>
        </p:blipFill>
        <p:spPr>
          <a:xfrm>
            <a:off x="5394931" y="5821363"/>
            <a:ext cx="1391556" cy="4572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fade/>
  </p:transition>
  <p:hf sldNum="0" hdr="0" ftr="0" dt="0"/>
  <p:txStyles>
    <p:titleStyle>
      <a:lvl1pPr algn="l" defTabSz="914400" rtl="0" eaLnBrk="1" latinLnBrk="0" hangingPunct="1">
        <a:spcBef>
          <a:spcPct val="0"/>
        </a:spcBef>
        <a:buNone/>
        <a:defRPr sz="3200" b="0" kern="1200">
          <a:solidFill>
            <a:schemeClr val="accent1"/>
          </a:solidFill>
          <a:latin typeface="Eurostile"/>
          <a:ea typeface="微软雅黑" panose="020B0503020204020204" charset="-122"/>
          <a:cs typeface="Eurostile"/>
        </a:defRPr>
      </a:lvl1pPr>
    </p:titleStyle>
    <p:bodyStyle>
      <a:lvl1pPr marL="228600" indent="-228600" algn="l" defTabSz="914400" rtl="0" eaLnBrk="1" latinLnBrk="0" hangingPunct="1">
        <a:spcBef>
          <a:spcPts val="800"/>
        </a:spcBef>
        <a:buClr>
          <a:schemeClr val="accent1"/>
        </a:buClr>
        <a:buSzPct val="75000"/>
        <a:buFont typeface="Wingdings" panose="05000000000000000000" pitchFamily="2" charset="2"/>
        <a:buChar char="n"/>
        <a:defRPr sz="2000" kern="1200">
          <a:solidFill>
            <a:schemeClr val="tx1">
              <a:lumMod val="65000"/>
              <a:lumOff val="35000"/>
            </a:schemeClr>
          </a:solidFill>
          <a:latin typeface="Eurostile"/>
          <a:ea typeface="华文细黑"/>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92.xml"/><Relationship Id="rId4" Type="http://schemas.openxmlformats.org/officeDocument/2006/relationships/slideLayout" Target="../slideLayouts/slideLayout2.xml"/><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101.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slideLayout" Target="../slideLayouts/slideLayout2.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image" Target="../media/image179.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180.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97.xml"/><Relationship Id="rId3" Type="http://schemas.openxmlformats.org/officeDocument/2006/relationships/slideLayout" Target="../slideLayouts/slideLayout2.xml"/><Relationship Id="rId2" Type="http://schemas.openxmlformats.org/officeDocument/2006/relationships/image" Target="../media/image182.png"/><Relationship Id="rId1" Type="http://schemas.openxmlformats.org/officeDocument/2006/relationships/image" Target="../media/image181.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107.xml.rels><?xml version="1.0" encoding="UTF-8" standalone="yes"?>
<Relationships xmlns="http://schemas.openxmlformats.org/package/2006/relationships"><Relationship Id="rId5" Type="http://schemas.openxmlformats.org/officeDocument/2006/relationships/notesSlide" Target="../notesSlides/notesSlide99.xml"/><Relationship Id="rId4" Type="http://schemas.openxmlformats.org/officeDocument/2006/relationships/slideLayout" Target="../slideLayouts/slideLayout2.xml"/><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image" Target="../media/image184.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2.xml"/><Relationship Id="rId2" Type="http://schemas.openxmlformats.org/officeDocument/2006/relationships/image" Target="../media/image188.png"/><Relationship Id="rId1" Type="http://schemas.openxmlformats.org/officeDocument/2006/relationships/image" Target="../media/image187.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2.xml"/><Relationship Id="rId2" Type="http://schemas.openxmlformats.org/officeDocument/2006/relationships/image" Target="../media/image189.png"/><Relationship Id="rId1" Type="http://schemas.openxmlformats.org/officeDocument/2006/relationships/image" Target="../media/image18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2.xml"/><Relationship Id="rId2" Type="http://schemas.openxmlformats.org/officeDocument/2006/relationships/image" Target="../media/image191.png"/><Relationship Id="rId1" Type="http://schemas.openxmlformats.org/officeDocument/2006/relationships/image" Target="../media/image2.tif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5.xml"/><Relationship Id="rId5" Type="http://schemas.openxmlformats.org/officeDocument/2006/relationships/slideLayout" Target="../slideLayouts/slideLayout2.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2.xml"/><Relationship Id="rId2" Type="http://schemas.openxmlformats.org/officeDocument/2006/relationships/image" Target="../media/image105.png"/><Relationship Id="rId1" Type="http://schemas.openxmlformats.org/officeDocument/2006/relationships/image" Target="../media/image10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2.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72.xml"/><Relationship Id="rId7"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73.xml"/><Relationship Id="rId5" Type="http://schemas.openxmlformats.org/officeDocument/2006/relationships/slideLayout" Target="../slideLayouts/slideLayout2.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9.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2.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2.xml"/><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2.xml"/><Relationship Id="rId2" Type="http://schemas.openxmlformats.org/officeDocument/2006/relationships/image" Target="../media/image148.png"/><Relationship Id="rId1" Type="http://schemas.openxmlformats.org/officeDocument/2006/relationships/image" Target="../media/image147.png"/></Relationships>
</file>

<file path=ppt/slides/_rels/slide85.xml.rels><?xml version="1.0" encoding="UTF-8" standalone="yes"?>
<Relationships xmlns="http://schemas.openxmlformats.org/package/2006/relationships"><Relationship Id="rId7" Type="http://schemas.openxmlformats.org/officeDocument/2006/relationships/notesSlide" Target="../notesSlides/notesSlide77.xml"/><Relationship Id="rId6"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9.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2.xml"/><Relationship Id="rId2" Type="http://schemas.openxmlformats.org/officeDocument/2006/relationships/image" Target="../media/image155.png"/><Relationship Id="rId1" Type="http://schemas.openxmlformats.org/officeDocument/2006/relationships/image" Target="../media/image154.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2.xml"/><Relationship Id="rId2" Type="http://schemas.openxmlformats.org/officeDocument/2006/relationships/image" Target="../media/image154.png"/><Relationship Id="rId1" Type="http://schemas.openxmlformats.org/officeDocument/2006/relationships/image" Target="../media/image15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2.xml"/><Relationship Id="rId2" Type="http://schemas.openxmlformats.org/officeDocument/2006/relationships/image" Target="../media/image159.png"/><Relationship Id="rId1" Type="http://schemas.openxmlformats.org/officeDocument/2006/relationships/image" Target="../media/image15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160.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2.xml"/><Relationship Id="rId2" Type="http://schemas.openxmlformats.org/officeDocument/2006/relationships/image" Target="../media/image162.png"/><Relationship Id="rId1" Type="http://schemas.openxmlformats.org/officeDocument/2006/relationships/image" Target="../media/image161.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2.xml"/><Relationship Id="rId2" Type="http://schemas.openxmlformats.org/officeDocument/2006/relationships/image" Target="../media/image164.png"/><Relationship Id="rId1" Type="http://schemas.openxmlformats.org/officeDocument/2006/relationships/image" Target="../media/image163.png"/></Relationships>
</file>

<file path=ppt/slides/_rels/slide96.xml.rels><?xml version="1.0" encoding="UTF-8" standalone="yes"?>
<Relationships xmlns="http://schemas.openxmlformats.org/package/2006/relationships"><Relationship Id="rId6" Type="http://schemas.openxmlformats.org/officeDocument/2006/relationships/notesSlide" Target="../notesSlides/notesSlide88.xml"/><Relationship Id="rId5" Type="http://schemas.openxmlformats.org/officeDocument/2006/relationships/slideLayout" Target="../slideLayouts/slideLayout2.xml"/><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2.xml"/><Relationship Id="rId2" Type="http://schemas.openxmlformats.org/officeDocument/2006/relationships/image" Target="../media/image170.png"/><Relationship Id="rId1" Type="http://schemas.openxmlformats.org/officeDocument/2006/relationships/image" Target="../media/image16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91.xml"/><Relationship Id="rId3" Type="http://schemas.openxmlformats.org/officeDocument/2006/relationships/slideLayout" Target="../slideLayouts/slideLayout2.xml"/><Relationship Id="rId2" Type="http://schemas.openxmlformats.org/officeDocument/2006/relationships/image" Target="../media/image172.png"/><Relationship Id="rId1" Type="http://schemas.openxmlformats.org/officeDocument/2006/relationships/image" Target="../media/image1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sz="4000"/>
              <a:t>8086</a:t>
            </a:r>
            <a:r>
              <a:rPr kumimoji="1" lang="zh-CN" altLang="en-US" sz="4000"/>
              <a:t>汇编</a:t>
            </a:r>
            <a:endParaRPr kumimoji="1" lang="zh-CN" altLang="en-US" sz="4000" dirty="0"/>
          </a:p>
        </p:txBody>
      </p:sp>
      <p:sp>
        <p:nvSpPr>
          <p:cNvPr id="3" name="副标题 2"/>
          <p:cNvSpPr>
            <a:spLocks noGrp="1"/>
          </p:cNvSpPr>
          <p:nvPr>
            <p:ph type="subTitle" idx="1"/>
          </p:nvPr>
        </p:nvSpPr>
        <p:spPr/>
        <p:txBody>
          <a:bodyPr>
            <a:normAutofit/>
          </a:bodyPr>
          <a:lstStyle/>
          <a:p>
            <a:r>
              <a:rPr kumimoji="1" lang="en-US" altLang="zh-CN" sz="2800" dirty="0">
                <a:solidFill>
                  <a:schemeClr val="tx1"/>
                </a:solidFill>
              </a:rPr>
              <a:t>MJ</a:t>
            </a:r>
            <a:endParaRPr kumimoji="1" lang="en-US" altLang="zh-CN" sz="2800" dirty="0">
              <a:solidFill>
                <a:schemeClr val="tx1"/>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p:sp>
        <p:nvSpPr>
          <p:cNvPr id="5" name="内容占位符 2"/>
          <p:cNvSpPr txBox="1"/>
          <p:nvPr/>
        </p:nvSpPr>
        <p:spPr>
          <a:xfrm>
            <a:off x="664639" y="1450976"/>
            <a:ext cx="10838132" cy="4675188"/>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kumimoji="1" lang="en-US" altLang="zh-CN"/>
          </a:p>
        </p:txBody>
      </p:sp>
      <p:sp>
        <p:nvSpPr>
          <p:cNvPr id="6" name="内容占位符 5"/>
          <p:cNvSpPr>
            <a:spLocks noGrp="1"/>
          </p:cNvSpPr>
          <p:nvPr>
            <p:ph idx="1"/>
          </p:nvPr>
        </p:nvSpPr>
        <p:spPr>
          <a:xfrm>
            <a:off x="664639" y="1450976"/>
            <a:ext cx="10838132" cy="4675188"/>
          </a:xfrm>
        </p:spPr>
        <p:txBody>
          <a:bodyPr/>
          <a:lstStyle/>
          <a:p>
            <a:r>
              <a:rPr lang="zh-CN" altLang="en-US" sz="1800"/>
              <a:t>每一个</a:t>
            </a:r>
            <a:r>
              <a:rPr lang="en-US" altLang="zh-CN" sz="1800"/>
              <a:t>CPU</a:t>
            </a:r>
            <a:r>
              <a:rPr lang="zh-CN" altLang="en-US" sz="1800"/>
              <a:t>芯片都有许多管脚，这些管脚和总线相连，</a:t>
            </a:r>
            <a:r>
              <a:rPr lang="en-US" altLang="zh-CN" sz="1800"/>
              <a:t>CPU</a:t>
            </a:r>
            <a:r>
              <a:rPr lang="zh-CN" altLang="en-US" sz="1800"/>
              <a:t>通过总线跟外部器件进行交互</a:t>
            </a:r>
            <a:endParaRPr lang="en-US" altLang="zh-CN" sz="1800"/>
          </a:p>
          <a:p>
            <a:r>
              <a:rPr lang="zh-CN" altLang="en-US" sz="1800"/>
              <a:t>总线：一根根导线的集合</a:t>
            </a:r>
            <a:endParaRPr lang="en-US" altLang="zh-CN" sz="1800"/>
          </a:p>
          <a:p>
            <a:pPr marL="0" indent="0">
              <a:buNone/>
            </a:pPr>
            <a:endParaRPr lang="en-US" altLang="zh-CN" sz="1800"/>
          </a:p>
          <a:p>
            <a:r>
              <a:rPr lang="zh-CN" altLang="en-US" sz="1800"/>
              <a:t>总线的分类</a:t>
            </a:r>
            <a:endParaRPr lang="en-US" altLang="zh-CN" sz="1800"/>
          </a:p>
          <a:p>
            <a:pPr>
              <a:buFont typeface="Wingdings" panose="05000000000000000000" pitchFamily="2" charset="2"/>
              <a:buChar char="Ø"/>
            </a:pPr>
            <a:r>
              <a:rPr lang="zh-CN" altLang="en-US" sz="1800">
                <a:solidFill>
                  <a:srgbClr val="FF0000"/>
                </a:solidFill>
              </a:rPr>
              <a:t>地址总线</a:t>
            </a:r>
            <a:endParaRPr lang="en-US" altLang="zh-CN" sz="1800">
              <a:solidFill>
                <a:srgbClr val="FF0000"/>
              </a:solidFill>
            </a:endParaRPr>
          </a:p>
          <a:p>
            <a:pPr>
              <a:buFont typeface="Wingdings" panose="05000000000000000000" pitchFamily="2" charset="2"/>
              <a:buChar char="Ø"/>
            </a:pPr>
            <a:r>
              <a:rPr lang="zh-CN" altLang="en-US" sz="1800">
                <a:solidFill>
                  <a:srgbClr val="FF0000"/>
                </a:solidFill>
              </a:rPr>
              <a:t>数据总线</a:t>
            </a:r>
            <a:endParaRPr lang="en-US" altLang="zh-CN" sz="1800">
              <a:solidFill>
                <a:srgbClr val="FF0000"/>
              </a:solidFill>
            </a:endParaRPr>
          </a:p>
          <a:p>
            <a:pPr>
              <a:buFont typeface="Wingdings" panose="05000000000000000000" pitchFamily="2" charset="2"/>
              <a:buChar char="Ø"/>
            </a:pPr>
            <a:r>
              <a:rPr lang="zh-CN" altLang="en-US" sz="1800">
                <a:solidFill>
                  <a:srgbClr val="FF0000"/>
                </a:solidFill>
              </a:rPr>
              <a:t>控制总线</a:t>
            </a:r>
            <a:endParaRPr lang="en-US" altLang="zh-CN" sz="1800">
              <a:solidFill>
                <a:srgbClr val="FF0000"/>
              </a:solidFill>
            </a:endParaRPr>
          </a:p>
        </p:txBody>
      </p:sp>
      <p:pic>
        <p:nvPicPr>
          <p:cNvPr id="1026" name="Picture 2" descr="http://pic.baike.soso.com/p/20130110/20130110212307-212298273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10156" y="2314331"/>
            <a:ext cx="3750100" cy="25125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imgsa.baidu.com/timg?image&amp;quality=80&amp;size=b9999_10000&amp;sec=1489738931&amp;di=f998ab7dee3da09145dba7e01ad65ff8&amp;imgtype=jpg&amp;er=1&amp;src=http%3A%2F%2Fimg.blog.csdn.net%2F201308290051151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7543" y="2314331"/>
            <a:ext cx="5442515" cy="28504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wipe(left)">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wipe(left)">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wipe(left)">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wipe(left)">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endParaRPr lang="zh-CN" altLang="en-US"/>
          </a:p>
        </p:txBody>
      </p:sp>
      <p:pic>
        <p:nvPicPr>
          <p:cNvPr id="5" name="图片 4"/>
          <p:cNvPicPr>
            <a:picLocks noChangeAspect="1"/>
          </p:cNvPicPr>
          <p:nvPr/>
        </p:nvPicPr>
        <p:blipFill>
          <a:blip r:embed="rId1"/>
          <a:stretch>
            <a:fillRect/>
          </a:stretch>
        </p:blipFill>
        <p:spPr>
          <a:xfrm>
            <a:off x="6368395" y="2846060"/>
            <a:ext cx="2019300" cy="2447925"/>
          </a:xfrm>
          <a:prstGeom prst="rect">
            <a:avLst/>
          </a:prstGeom>
        </p:spPr>
      </p:pic>
      <p:pic>
        <p:nvPicPr>
          <p:cNvPr id="7" name="图片 6"/>
          <p:cNvPicPr>
            <a:picLocks noChangeAspect="1"/>
          </p:cNvPicPr>
          <p:nvPr/>
        </p:nvPicPr>
        <p:blipFill>
          <a:blip r:embed="rId2"/>
          <a:stretch>
            <a:fillRect/>
          </a:stretch>
        </p:blipFill>
        <p:spPr>
          <a:xfrm>
            <a:off x="975772" y="2846060"/>
            <a:ext cx="2114550" cy="2962275"/>
          </a:xfrm>
          <a:prstGeom prst="rect">
            <a:avLst/>
          </a:prstGeom>
        </p:spPr>
      </p:pic>
      <p:pic>
        <p:nvPicPr>
          <p:cNvPr id="8" name="图片 7"/>
          <p:cNvPicPr>
            <a:picLocks noChangeAspect="1"/>
          </p:cNvPicPr>
          <p:nvPr/>
        </p:nvPicPr>
        <p:blipFill>
          <a:blip r:embed="rId3"/>
          <a:stretch>
            <a:fillRect/>
          </a:stretch>
        </p:blipFill>
        <p:spPr>
          <a:xfrm>
            <a:off x="533056" y="1301303"/>
            <a:ext cx="10277475" cy="11525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endParaRPr lang="zh-CN" altLang="en-US"/>
          </a:p>
        </p:txBody>
      </p:sp>
      <p:pic>
        <p:nvPicPr>
          <p:cNvPr id="3" name="图片 2"/>
          <p:cNvPicPr>
            <a:picLocks noChangeAspect="1"/>
          </p:cNvPicPr>
          <p:nvPr/>
        </p:nvPicPr>
        <p:blipFill>
          <a:blip r:embed="rId1"/>
          <a:stretch>
            <a:fillRect/>
          </a:stretch>
        </p:blipFill>
        <p:spPr>
          <a:xfrm>
            <a:off x="694879" y="1301303"/>
            <a:ext cx="9259826" cy="783127"/>
          </a:xfrm>
          <a:prstGeom prst="rect">
            <a:avLst/>
          </a:prstGeom>
        </p:spPr>
      </p:pic>
      <p:grpSp>
        <p:nvGrpSpPr>
          <p:cNvPr id="9" name="组合 8"/>
          <p:cNvGrpSpPr/>
          <p:nvPr/>
        </p:nvGrpSpPr>
        <p:grpSpPr>
          <a:xfrm>
            <a:off x="987335" y="2084429"/>
            <a:ext cx="2425168" cy="4608601"/>
            <a:chOff x="657172" y="2377988"/>
            <a:chExt cx="1818305" cy="4033369"/>
          </a:xfrm>
        </p:grpSpPr>
        <p:pic>
          <p:nvPicPr>
            <p:cNvPr id="4" name="图片 3"/>
            <p:cNvPicPr>
              <a:picLocks noChangeAspect="1"/>
            </p:cNvPicPr>
            <p:nvPr/>
          </p:nvPicPr>
          <p:blipFill>
            <a:blip r:embed="rId2"/>
            <a:stretch>
              <a:fillRect/>
            </a:stretch>
          </p:blipFill>
          <p:spPr>
            <a:xfrm>
              <a:off x="723161" y="2377988"/>
              <a:ext cx="1642968" cy="493540"/>
            </a:xfrm>
            <a:prstGeom prst="rect">
              <a:avLst/>
            </a:prstGeom>
          </p:spPr>
        </p:pic>
        <p:pic>
          <p:nvPicPr>
            <p:cNvPr id="6" name="图片 5"/>
            <p:cNvPicPr>
              <a:picLocks noChangeAspect="1"/>
            </p:cNvPicPr>
            <p:nvPr/>
          </p:nvPicPr>
          <p:blipFill>
            <a:blip r:embed="rId3"/>
            <a:stretch>
              <a:fillRect/>
            </a:stretch>
          </p:blipFill>
          <p:spPr>
            <a:xfrm>
              <a:off x="657172" y="2852674"/>
              <a:ext cx="1818305" cy="3558683"/>
            </a:xfrm>
            <a:prstGeom prst="rect">
              <a:avLst/>
            </a:prstGeom>
          </p:spPr>
        </p:pic>
      </p:grpSp>
      <p:sp>
        <p:nvSpPr>
          <p:cNvPr id="10" name="文本框 9"/>
          <p:cNvSpPr txBox="1"/>
          <p:nvPr/>
        </p:nvSpPr>
        <p:spPr>
          <a:xfrm>
            <a:off x="2450969" y="2514288"/>
            <a:ext cx="410690" cy="369332"/>
          </a:xfrm>
          <a:prstGeom prst="rect">
            <a:avLst/>
          </a:prstGeom>
          <a:noFill/>
        </p:spPr>
        <p:txBody>
          <a:bodyPr wrap="none" rtlCol="0">
            <a:spAutoFit/>
          </a:bodyPr>
          <a:lstStyle/>
          <a:p>
            <a:r>
              <a:rPr lang="en-US" altLang="zh-CN">
                <a:solidFill>
                  <a:srgbClr val="FF0000"/>
                </a:solidFill>
              </a:rPr>
              <a:t>cs</a:t>
            </a:r>
            <a:endParaRPr lang="zh-CN" altLang="en-US">
              <a:solidFill>
                <a:srgbClr val="FF0000"/>
              </a:solidFill>
            </a:endParaRPr>
          </a:p>
        </p:txBody>
      </p:sp>
      <p:sp>
        <p:nvSpPr>
          <p:cNvPr id="11" name="文本框 10"/>
          <p:cNvSpPr txBox="1"/>
          <p:nvPr/>
        </p:nvSpPr>
        <p:spPr>
          <a:xfrm>
            <a:off x="2381849" y="3978662"/>
            <a:ext cx="567784" cy="369332"/>
          </a:xfrm>
          <a:prstGeom prst="rect">
            <a:avLst/>
          </a:prstGeom>
          <a:noFill/>
        </p:spPr>
        <p:txBody>
          <a:bodyPr wrap="none" rtlCol="0">
            <a:spAutoFit/>
          </a:bodyPr>
          <a:lstStyle/>
          <a:p>
            <a:r>
              <a:rPr lang="en-US" altLang="zh-CN">
                <a:solidFill>
                  <a:srgbClr val="FF0000"/>
                </a:solidFill>
              </a:rPr>
              <a:t>17h</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1089015" cy="508431"/>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计算</a:t>
            </a:r>
            <a:r>
              <a:rPr lang="pt-BR" altLang="zh-CN"/>
              <a:t>1122h</a:t>
            </a:r>
            <a:r>
              <a:rPr lang="zh-CN" altLang="en-US"/>
              <a:t>、</a:t>
            </a:r>
            <a:r>
              <a:rPr lang="pt-BR" altLang="zh-CN"/>
              <a:t>3344h</a:t>
            </a:r>
            <a:r>
              <a:rPr lang="zh-CN" altLang="en-US"/>
              <a:t>、</a:t>
            </a:r>
            <a:r>
              <a:rPr lang="pt-BR" altLang="zh-CN"/>
              <a:t>5566h</a:t>
            </a:r>
            <a:r>
              <a:rPr lang="zh-CN" altLang="en-US"/>
              <a:t>的和，结果存放在</a:t>
            </a:r>
            <a:r>
              <a:rPr lang="en-US" altLang="zh-CN"/>
              <a:t>ax</a:t>
            </a:r>
            <a:r>
              <a:rPr lang="zh-CN" altLang="en-US"/>
              <a:t>中</a:t>
            </a:r>
            <a:endParaRPr lang="en-US" altLang="zh-CN"/>
          </a:p>
        </p:txBody>
      </p:sp>
      <p:sp>
        <p:nvSpPr>
          <p:cNvPr id="2" name="标题 1"/>
          <p:cNvSpPr>
            <a:spLocks noGrp="1"/>
          </p:cNvSpPr>
          <p:nvPr>
            <p:ph type="title"/>
          </p:nvPr>
        </p:nvSpPr>
        <p:spPr/>
        <p:txBody>
          <a:bodyPr/>
          <a:lstStyle/>
          <a:p>
            <a:r>
              <a:rPr lang="zh-CN" altLang="en-US"/>
              <a:t>在代码段中存放数据</a:t>
            </a:r>
            <a:endParaRPr lang="zh-CN" altLang="en-US"/>
          </a:p>
        </p:txBody>
      </p:sp>
      <p:sp>
        <p:nvSpPr>
          <p:cNvPr id="7" name="内容占位符 4"/>
          <p:cNvSpPr txBox="1"/>
          <p:nvPr/>
        </p:nvSpPr>
        <p:spPr>
          <a:xfrm>
            <a:off x="5260158" y="1975734"/>
            <a:ext cx="6645896" cy="302990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sz="1800"/>
              <a:t>dw</a:t>
            </a:r>
            <a:r>
              <a:rPr lang="zh-CN" altLang="en-US" sz="1800"/>
              <a:t>（</a:t>
            </a:r>
            <a:r>
              <a:rPr lang="en-US" altLang="zh-CN" sz="1800"/>
              <a:t>define word</a:t>
            </a:r>
            <a:r>
              <a:rPr lang="zh-CN" altLang="en-US" sz="1800"/>
              <a:t>）</a:t>
            </a:r>
            <a:endParaRPr lang="en-US" altLang="zh-CN" sz="1800"/>
          </a:p>
          <a:p>
            <a:pPr>
              <a:buFont typeface="Wingdings" panose="05000000000000000000" pitchFamily="2" charset="2"/>
              <a:buChar char="Ø"/>
            </a:pPr>
            <a:r>
              <a:rPr lang="zh-CN" altLang="en-US" sz="1800"/>
              <a:t>使用</a:t>
            </a:r>
            <a:r>
              <a:rPr lang="en-US" altLang="zh-CN" sz="1800"/>
              <a:t>dw</a:t>
            </a:r>
            <a:r>
              <a:rPr lang="zh-CN" altLang="en-US" sz="1800"/>
              <a:t>定义了</a:t>
            </a:r>
            <a:r>
              <a:rPr lang="en-US" altLang="zh-CN" sz="1800"/>
              <a:t>3</a:t>
            </a:r>
            <a:r>
              <a:rPr lang="zh-CN" altLang="en-US" sz="1800"/>
              <a:t>个字型数据，数据之间用逗号隔开</a:t>
            </a:r>
            <a:endParaRPr lang="en-US" altLang="zh-CN" sz="1800"/>
          </a:p>
          <a:p>
            <a:pPr>
              <a:buFont typeface="Wingdings" panose="05000000000000000000" pitchFamily="2" charset="2"/>
              <a:buChar char="Ø"/>
            </a:pPr>
            <a:r>
              <a:rPr lang="zh-CN" altLang="en-US" sz="1800"/>
              <a:t>类似的还有</a:t>
            </a:r>
            <a:r>
              <a:rPr lang="en-US" altLang="zh-CN" sz="1800"/>
              <a:t>db</a:t>
            </a:r>
            <a:r>
              <a:rPr lang="zh-CN" altLang="en-US" sz="1800"/>
              <a:t>（</a:t>
            </a:r>
            <a:r>
              <a:rPr lang="en-US" altLang="zh-CN" sz="1800"/>
              <a:t>define byte</a:t>
            </a:r>
            <a:r>
              <a:rPr lang="zh-CN" altLang="en-US" sz="1800"/>
              <a:t>）、</a:t>
            </a:r>
            <a:r>
              <a:rPr lang="en-US" altLang="zh-CN" sz="1800"/>
              <a:t>dd</a:t>
            </a:r>
            <a:r>
              <a:rPr lang="zh-CN" altLang="en-US" sz="1800"/>
              <a:t>（</a:t>
            </a:r>
            <a:r>
              <a:rPr lang="en-US" altLang="zh-CN" sz="1800"/>
              <a:t>define double word</a:t>
            </a:r>
            <a:r>
              <a:rPr lang="zh-CN" altLang="en-US" sz="1800"/>
              <a:t>）</a:t>
            </a:r>
            <a:endParaRPr lang="en-US" altLang="zh-CN" sz="1800"/>
          </a:p>
          <a:p>
            <a:endParaRPr lang="en-US" altLang="zh-CN" sz="1800"/>
          </a:p>
          <a:p>
            <a:r>
              <a:rPr lang="en-US" altLang="zh-CN" sz="1800"/>
              <a:t>start</a:t>
            </a:r>
            <a:r>
              <a:rPr lang="zh-CN" altLang="en-US" sz="1800"/>
              <a:t>和</a:t>
            </a:r>
            <a:r>
              <a:rPr lang="en-US" altLang="zh-CN" sz="1800"/>
              <a:t>end start</a:t>
            </a:r>
            <a:r>
              <a:rPr lang="zh-CN" altLang="en-US" sz="1800"/>
              <a:t>是对应的，</a:t>
            </a:r>
            <a:r>
              <a:rPr lang="en-US" altLang="zh-CN" sz="1800"/>
              <a:t>end start</a:t>
            </a:r>
            <a:r>
              <a:rPr lang="zh-CN" altLang="en-US" sz="1800"/>
              <a:t>标记程序的执行入口</a:t>
            </a:r>
            <a:endParaRPr lang="en-US" altLang="zh-CN" sz="1800"/>
          </a:p>
        </p:txBody>
      </p:sp>
      <p:pic>
        <p:nvPicPr>
          <p:cNvPr id="8" name="图片 7"/>
          <p:cNvPicPr>
            <a:picLocks noChangeAspect="1"/>
          </p:cNvPicPr>
          <p:nvPr/>
        </p:nvPicPr>
        <p:blipFill>
          <a:blip r:embed="rId1"/>
          <a:stretch>
            <a:fillRect/>
          </a:stretch>
        </p:blipFill>
        <p:spPr>
          <a:xfrm>
            <a:off x="930161" y="1800716"/>
            <a:ext cx="3424188" cy="47286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left)">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left)">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wipe(left)">
                                      <p:cBhvr>
                                        <p:cTn id="3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103695" y="1292285"/>
            <a:ext cx="4279769" cy="4806853"/>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假设代码中有数据</a:t>
            </a:r>
            <a:r>
              <a:rPr lang="pt-BR" altLang="zh-CN"/>
              <a:t>1122h</a:t>
            </a:r>
            <a:r>
              <a:rPr lang="zh-CN" altLang="en-US"/>
              <a:t>、</a:t>
            </a:r>
            <a:r>
              <a:rPr lang="pt-BR" altLang="zh-CN"/>
              <a:t>3344h</a:t>
            </a:r>
            <a:r>
              <a:rPr lang="zh-CN" altLang="en-US"/>
              <a:t>、</a:t>
            </a:r>
            <a:r>
              <a:rPr lang="pt-BR" altLang="zh-CN"/>
              <a:t>5566h</a:t>
            </a:r>
            <a:r>
              <a:rPr lang="zh-CN" altLang="en-US"/>
              <a:t>、</a:t>
            </a:r>
            <a:r>
              <a:rPr lang="pt-BR" altLang="zh-CN"/>
              <a:t>7788h</a:t>
            </a:r>
            <a:r>
              <a:rPr lang="zh-CN" altLang="en-US"/>
              <a:t>、</a:t>
            </a:r>
            <a:r>
              <a:rPr lang="pt-BR" altLang="zh-CN"/>
              <a:t>99aah</a:t>
            </a:r>
            <a:r>
              <a:rPr lang="zh-CN" altLang="en-US"/>
              <a:t>、</a:t>
            </a:r>
            <a:r>
              <a:rPr lang="pt-BR" altLang="zh-CN"/>
              <a:t>0aabbh</a:t>
            </a:r>
            <a:r>
              <a:rPr lang="zh-CN" altLang="en-US"/>
              <a:t>，利用栈将它们逆序存放</a:t>
            </a:r>
            <a:endParaRPr lang="en-US" altLang="zh-CN"/>
          </a:p>
        </p:txBody>
      </p:sp>
      <p:sp>
        <p:nvSpPr>
          <p:cNvPr id="2" name="标题 1"/>
          <p:cNvSpPr>
            <a:spLocks noGrp="1"/>
          </p:cNvSpPr>
          <p:nvPr>
            <p:ph type="title"/>
          </p:nvPr>
        </p:nvSpPr>
        <p:spPr/>
        <p:txBody>
          <a:bodyPr/>
          <a:lstStyle/>
          <a:p>
            <a:r>
              <a:rPr lang="zh-CN" altLang="en-US"/>
              <a:t>在代码段中使用栈</a:t>
            </a:r>
            <a:endParaRPr lang="zh-CN" altLang="en-US"/>
          </a:p>
        </p:txBody>
      </p:sp>
      <p:pic>
        <p:nvPicPr>
          <p:cNvPr id="8" name="图片 7"/>
          <p:cNvPicPr>
            <a:picLocks noChangeAspect="1"/>
          </p:cNvPicPr>
          <p:nvPr/>
        </p:nvPicPr>
        <p:blipFill>
          <a:blip r:embed="rId1"/>
          <a:stretch>
            <a:fillRect/>
          </a:stretch>
        </p:blipFill>
        <p:spPr>
          <a:xfrm>
            <a:off x="4650509" y="259539"/>
            <a:ext cx="6882502" cy="6458029"/>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0834491" cy="4439212"/>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如果将代码、数据、栈都放到一个段里面</a:t>
            </a:r>
            <a:endParaRPr lang="en-US" altLang="zh-CN"/>
          </a:p>
          <a:p>
            <a:pPr>
              <a:buFont typeface="Wingdings" panose="05000000000000000000" pitchFamily="2" charset="2"/>
              <a:buChar char="Ø"/>
            </a:pPr>
            <a:r>
              <a:rPr lang="zh-CN" altLang="en-US"/>
              <a:t>会显得混乱，编程时要随时注意何处是数据、何处是栈、何处是代码</a:t>
            </a:r>
            <a:endParaRPr lang="en-US" altLang="zh-CN"/>
          </a:p>
          <a:p>
            <a:pPr>
              <a:buFont typeface="Wingdings" panose="05000000000000000000" pitchFamily="2" charset="2"/>
              <a:buChar char="Ø"/>
            </a:pPr>
            <a:r>
              <a:rPr lang="zh-CN" altLang="en-US"/>
              <a:t>一个段的大小</a:t>
            </a:r>
            <a:r>
              <a:rPr lang="en-US" altLang="zh-CN"/>
              <a:t>&lt;=64KB</a:t>
            </a:r>
            <a:r>
              <a:rPr lang="zh-CN" altLang="en-US"/>
              <a:t>，这样就会让数据、代码、栈的大小受到极大的限制</a:t>
            </a:r>
            <a:endParaRPr lang="en-US" altLang="zh-CN"/>
          </a:p>
          <a:p>
            <a:pPr marL="0" indent="0">
              <a:buNone/>
            </a:pPr>
            <a:endParaRPr lang="en-US" altLang="zh-CN"/>
          </a:p>
          <a:p>
            <a:r>
              <a:rPr lang="zh-CN" altLang="en-US"/>
              <a:t>所以，一般会考虑使用多个段来存放数据、代码、栈</a:t>
            </a:r>
            <a:endParaRPr lang="en-US" altLang="zh-CN"/>
          </a:p>
        </p:txBody>
      </p:sp>
      <p:sp>
        <p:nvSpPr>
          <p:cNvPr id="2" name="标题 1"/>
          <p:cNvSpPr>
            <a:spLocks noGrp="1"/>
          </p:cNvSpPr>
          <p:nvPr>
            <p:ph type="title"/>
          </p:nvPr>
        </p:nvSpPr>
        <p:spPr/>
        <p:txBody>
          <a:bodyPr/>
          <a:lstStyle/>
          <a:p>
            <a:r>
              <a:rPr lang="zh-CN" altLang="en-US"/>
              <a:t>包含多个段的程序</a:t>
            </a:r>
            <a:endParaRPr lang="zh-CN" altLang="en-US"/>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包含多个段的程序</a:t>
            </a:r>
            <a:endParaRPr lang="zh-CN" altLang="en-US"/>
          </a:p>
        </p:txBody>
      </p:sp>
      <p:pic>
        <p:nvPicPr>
          <p:cNvPr id="4" name="图片 3"/>
          <p:cNvPicPr>
            <a:picLocks noChangeAspect="1"/>
          </p:cNvPicPr>
          <p:nvPr/>
        </p:nvPicPr>
        <p:blipFill>
          <a:blip r:embed="rId1"/>
          <a:stretch>
            <a:fillRect/>
          </a:stretch>
        </p:blipFill>
        <p:spPr>
          <a:xfrm>
            <a:off x="411490" y="1166469"/>
            <a:ext cx="5423702" cy="4644296"/>
          </a:xfrm>
          <a:prstGeom prst="rect">
            <a:avLst/>
          </a:prstGeom>
        </p:spPr>
      </p:pic>
      <p:pic>
        <p:nvPicPr>
          <p:cNvPr id="5" name="图片 4"/>
          <p:cNvPicPr>
            <a:picLocks noChangeAspect="1"/>
          </p:cNvPicPr>
          <p:nvPr/>
        </p:nvPicPr>
        <p:blipFill>
          <a:blip r:embed="rId2"/>
          <a:stretch>
            <a:fillRect/>
          </a:stretch>
        </p:blipFill>
        <p:spPr>
          <a:xfrm>
            <a:off x="7178461" y="1166469"/>
            <a:ext cx="2518757" cy="33112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给数据起标号</a:t>
            </a:r>
            <a:endParaRPr lang="zh-CN" altLang="en-US"/>
          </a:p>
        </p:txBody>
      </p:sp>
      <p:pic>
        <p:nvPicPr>
          <p:cNvPr id="8" name="图片 7"/>
          <p:cNvPicPr>
            <a:picLocks noChangeAspect="1"/>
          </p:cNvPicPr>
          <p:nvPr/>
        </p:nvPicPr>
        <p:blipFill>
          <a:blip r:embed="rId1"/>
          <a:stretch>
            <a:fillRect/>
          </a:stretch>
        </p:blipFill>
        <p:spPr>
          <a:xfrm>
            <a:off x="2697882" y="1386144"/>
            <a:ext cx="5710827" cy="5230757"/>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122" y="494922"/>
            <a:ext cx="10838132" cy="827471"/>
          </a:xfrm>
        </p:spPr>
        <p:txBody>
          <a:bodyPr/>
          <a:lstStyle/>
          <a:p>
            <a:r>
              <a:rPr lang="zh-CN" altLang="en-US"/>
              <a:t>打印</a:t>
            </a:r>
            <a:r>
              <a:rPr lang="en-US" altLang="zh-CN"/>
              <a:t>Hello World</a:t>
            </a:r>
            <a:endParaRPr lang="zh-CN" altLang="en-US"/>
          </a:p>
        </p:txBody>
      </p:sp>
      <p:pic>
        <p:nvPicPr>
          <p:cNvPr id="4" name="内容占位符 3"/>
          <p:cNvPicPr>
            <a:picLocks noGrp="1" noChangeAspect="1"/>
          </p:cNvPicPr>
          <p:nvPr>
            <p:ph idx="1"/>
          </p:nvPr>
        </p:nvPicPr>
        <p:blipFill>
          <a:blip r:embed="rId1"/>
          <a:stretch>
            <a:fillRect/>
          </a:stretch>
        </p:blipFill>
        <p:spPr>
          <a:xfrm>
            <a:off x="148122" y="1416715"/>
            <a:ext cx="3509477" cy="4856719"/>
          </a:xfrm>
          <a:prstGeom prst="rect">
            <a:avLst/>
          </a:prstGeom>
        </p:spPr>
        <p:style>
          <a:lnRef idx="2">
            <a:schemeClr val="dk1"/>
          </a:lnRef>
          <a:fillRef idx="1">
            <a:schemeClr val="lt1"/>
          </a:fillRef>
          <a:effectRef idx="0">
            <a:schemeClr val="dk1"/>
          </a:effectRef>
          <a:fontRef idx="minor">
            <a:schemeClr val="dk1"/>
          </a:fontRef>
        </p:style>
      </p:pic>
      <p:pic>
        <p:nvPicPr>
          <p:cNvPr id="3" name="图片 2"/>
          <p:cNvPicPr>
            <a:picLocks noChangeAspect="1"/>
          </p:cNvPicPr>
          <p:nvPr/>
        </p:nvPicPr>
        <p:blipFill>
          <a:blip r:embed="rId2"/>
          <a:stretch>
            <a:fillRect/>
          </a:stretch>
        </p:blipFill>
        <p:spPr>
          <a:xfrm>
            <a:off x="3937512" y="415536"/>
            <a:ext cx="5272476" cy="6207208"/>
          </a:xfrm>
          <a:prstGeom prst="rect">
            <a:avLst/>
          </a:prstGeom>
        </p:spPr>
        <p:style>
          <a:lnRef idx="2">
            <a:schemeClr val="dk1"/>
          </a:lnRef>
          <a:fillRef idx="1">
            <a:schemeClr val="lt1"/>
          </a:fillRef>
          <a:effectRef idx="0">
            <a:schemeClr val="dk1"/>
          </a:effectRef>
          <a:fontRef idx="minor">
            <a:schemeClr val="dk1"/>
          </a:fontRef>
        </p:style>
      </p:pic>
      <p:pic>
        <p:nvPicPr>
          <p:cNvPr id="5" name="图片 4"/>
          <p:cNvPicPr>
            <a:picLocks noChangeAspect="1"/>
          </p:cNvPicPr>
          <p:nvPr/>
        </p:nvPicPr>
        <p:blipFill>
          <a:blip r:embed="rId3"/>
          <a:stretch>
            <a:fillRect/>
          </a:stretch>
        </p:blipFill>
        <p:spPr>
          <a:xfrm>
            <a:off x="9341181" y="1416715"/>
            <a:ext cx="2703955" cy="1920302"/>
          </a:xfrm>
          <a:prstGeom prst="rect">
            <a:avLst/>
          </a:prstGeom>
        </p:spPr>
        <p:style>
          <a:lnRef idx="2">
            <a:schemeClr val="dk1"/>
          </a:lnRef>
          <a:fillRef idx="1">
            <a:schemeClr val="lt1"/>
          </a:fillRef>
          <a:effectRef idx="0">
            <a:schemeClr val="dk1"/>
          </a:effectRef>
          <a:fontRef idx="minor">
            <a:schemeClr val="dk1"/>
          </a:fontRef>
        </p:style>
      </p:pic>
      <p:sp>
        <p:nvSpPr>
          <p:cNvPr id="6" name="文本框 5"/>
          <p:cNvSpPr txBox="1"/>
          <p:nvPr/>
        </p:nvSpPr>
        <p:spPr>
          <a:xfrm>
            <a:off x="9341181" y="3845074"/>
            <a:ext cx="2687018" cy="1213116"/>
          </a:xfrm>
          <a:prstGeom prst="rect">
            <a:avLst/>
          </a:prstGeom>
          <a:noFill/>
        </p:spPr>
        <p:txBody>
          <a:bodyPr wrap="square" rtlCol="0">
            <a:spAutoFit/>
          </a:bodyPr>
          <a:lstStyle/>
          <a:p>
            <a:pPr marL="285750" indent="-285750">
              <a:buFont typeface="Arial" panose="020B0604020202020204" pitchFamily="34" charset="0"/>
              <a:buChar char="•"/>
            </a:pPr>
            <a:r>
              <a:rPr lang="zh-CN" altLang="en-US">
                <a:solidFill>
                  <a:srgbClr val="FF0000"/>
                </a:solidFill>
              </a:rPr>
              <a:t>使用</a:t>
            </a:r>
            <a:r>
              <a:rPr lang="en-US" altLang="zh-CN">
                <a:solidFill>
                  <a:srgbClr val="FF0000"/>
                </a:solidFill>
              </a:rPr>
              <a:t>int 21h</a:t>
            </a:r>
            <a:r>
              <a:rPr lang="zh-CN" altLang="en-US">
                <a:solidFill>
                  <a:srgbClr val="FF0000"/>
                </a:solidFill>
              </a:rPr>
              <a:t>显示的字符串必须要以</a:t>
            </a:r>
            <a:r>
              <a:rPr lang="en-US" altLang="zh-CN">
                <a:solidFill>
                  <a:srgbClr val="FF0000"/>
                </a:solidFill>
              </a:rPr>
              <a:t>$</a:t>
            </a:r>
            <a:r>
              <a:rPr lang="zh-CN" altLang="en-US">
                <a:solidFill>
                  <a:srgbClr val="FF0000"/>
                </a:solidFill>
              </a:rPr>
              <a:t>结尾</a:t>
            </a:r>
            <a:endParaRPr lang="en-US" altLang="zh-CN">
              <a:solidFill>
                <a:srgbClr val="FF0000"/>
              </a:solidFill>
            </a:endParaRPr>
          </a:p>
          <a:p>
            <a:pPr marL="285750" indent="-285750">
              <a:buFont typeface="Arial" panose="020B0604020202020204" pitchFamily="34" charset="0"/>
              <a:buChar char="•"/>
            </a:pPr>
            <a:r>
              <a:rPr lang="zh-CN" altLang="en-US">
                <a:solidFill>
                  <a:srgbClr val="FF0000"/>
                </a:solidFill>
              </a:rPr>
              <a:t>字符串可以用双引号或者单引号括住</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不同的寻址方式</a:t>
            </a:r>
            <a:endParaRPr lang="zh-CN" altLang="en-US"/>
          </a:p>
        </p:txBody>
      </p:sp>
      <p:grpSp>
        <p:nvGrpSpPr>
          <p:cNvPr id="5" name="组合 4"/>
          <p:cNvGrpSpPr/>
          <p:nvPr/>
        </p:nvGrpSpPr>
        <p:grpSpPr>
          <a:xfrm>
            <a:off x="725011" y="1301303"/>
            <a:ext cx="11131068" cy="5291138"/>
            <a:chOff x="889482" y="1776412"/>
            <a:chExt cx="10487025" cy="4829175"/>
          </a:xfrm>
        </p:grpSpPr>
        <p:pic>
          <p:nvPicPr>
            <p:cNvPr id="4" name="图片 3"/>
            <p:cNvPicPr>
              <a:picLocks noChangeAspect="1"/>
            </p:cNvPicPr>
            <p:nvPr/>
          </p:nvPicPr>
          <p:blipFill>
            <a:blip r:embed="rId1"/>
            <a:stretch>
              <a:fillRect/>
            </a:stretch>
          </p:blipFill>
          <p:spPr>
            <a:xfrm>
              <a:off x="889482" y="2281237"/>
              <a:ext cx="10487025" cy="4324350"/>
            </a:xfrm>
            <a:prstGeom prst="rect">
              <a:avLst/>
            </a:prstGeom>
          </p:spPr>
        </p:pic>
        <p:pic>
          <p:nvPicPr>
            <p:cNvPr id="3" name="图片 2"/>
            <p:cNvPicPr>
              <a:picLocks noChangeAspect="1"/>
            </p:cNvPicPr>
            <p:nvPr/>
          </p:nvPicPr>
          <p:blipFill>
            <a:blip r:embed="rId2"/>
            <a:stretch>
              <a:fillRect/>
            </a:stretch>
          </p:blipFill>
          <p:spPr>
            <a:xfrm>
              <a:off x="952500" y="1776412"/>
              <a:ext cx="10287000" cy="58102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不同的寻址方式</a:t>
            </a:r>
            <a:endParaRPr lang="zh-CN" altLang="en-US"/>
          </a:p>
        </p:txBody>
      </p:sp>
      <p:grpSp>
        <p:nvGrpSpPr>
          <p:cNvPr id="7" name="组合 6"/>
          <p:cNvGrpSpPr/>
          <p:nvPr/>
        </p:nvGrpSpPr>
        <p:grpSpPr>
          <a:xfrm>
            <a:off x="856145" y="1301303"/>
            <a:ext cx="10676866" cy="5375722"/>
            <a:chOff x="952500" y="1301302"/>
            <a:chExt cx="10363200" cy="5172075"/>
          </a:xfrm>
        </p:grpSpPr>
        <p:pic>
          <p:nvPicPr>
            <p:cNvPr id="3" name="图片 2"/>
            <p:cNvPicPr>
              <a:picLocks noChangeAspect="1"/>
            </p:cNvPicPr>
            <p:nvPr/>
          </p:nvPicPr>
          <p:blipFill>
            <a:blip r:embed="rId1"/>
            <a:stretch>
              <a:fillRect/>
            </a:stretch>
          </p:blipFill>
          <p:spPr>
            <a:xfrm>
              <a:off x="952500" y="1301302"/>
              <a:ext cx="10287000" cy="581025"/>
            </a:xfrm>
            <a:prstGeom prst="rect">
              <a:avLst/>
            </a:prstGeom>
          </p:spPr>
        </p:pic>
        <p:pic>
          <p:nvPicPr>
            <p:cNvPr id="6" name="图片 5"/>
            <p:cNvPicPr>
              <a:picLocks noChangeAspect="1"/>
            </p:cNvPicPr>
            <p:nvPr/>
          </p:nvPicPr>
          <p:blipFill>
            <a:blip r:embed="rId2"/>
            <a:stretch>
              <a:fillRect/>
            </a:stretch>
          </p:blipFill>
          <p:spPr>
            <a:xfrm>
              <a:off x="962025" y="1834702"/>
              <a:ext cx="10353675" cy="463867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p:pic>
        <p:nvPicPr>
          <p:cNvPr id="4" name="内容占位符 3"/>
          <p:cNvPicPr>
            <a:picLocks noGrp="1" noChangeAspect="1"/>
          </p:cNvPicPr>
          <p:nvPr>
            <p:ph idx="1"/>
          </p:nvPr>
        </p:nvPicPr>
        <p:blipFill>
          <a:blip r:embed="rId1"/>
          <a:stretch>
            <a:fillRect/>
          </a:stretch>
        </p:blipFill>
        <p:spPr>
          <a:xfrm>
            <a:off x="2149589" y="1969449"/>
            <a:ext cx="7869010" cy="4675188"/>
          </a:xfrm>
          <a:prstGeom prst="rect">
            <a:avLst/>
          </a:prstGeom>
        </p:spPr>
      </p:pic>
      <p:sp>
        <p:nvSpPr>
          <p:cNvPr id="5" name="内容占位符 2"/>
          <p:cNvSpPr txBox="1"/>
          <p:nvPr/>
        </p:nvSpPr>
        <p:spPr>
          <a:xfrm>
            <a:off x="664639" y="1450976"/>
            <a:ext cx="8026874" cy="51847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a:t>CPU</a:t>
            </a:r>
            <a:r>
              <a:rPr kumimoji="1" lang="zh-CN" altLang="en-US"/>
              <a:t>从内存的</a:t>
            </a:r>
            <a:r>
              <a:rPr kumimoji="1" lang="en-US" altLang="zh-CN"/>
              <a:t>3</a:t>
            </a:r>
            <a:r>
              <a:rPr kumimoji="1" lang="zh-CN" altLang="en-US"/>
              <a:t>号单元读取数据</a:t>
            </a:r>
            <a:endParaRPr kumimoji="1" lang="en-US" altLang="zh-CN"/>
          </a:p>
        </p:txBody>
      </p:sp>
      <p:grpSp>
        <p:nvGrpSpPr>
          <p:cNvPr id="17" name="组合 16"/>
          <p:cNvGrpSpPr/>
          <p:nvPr/>
        </p:nvGrpSpPr>
        <p:grpSpPr>
          <a:xfrm>
            <a:off x="6523348" y="2441543"/>
            <a:ext cx="980388" cy="369332"/>
            <a:chOff x="6523348" y="2441543"/>
            <a:chExt cx="980388" cy="369332"/>
          </a:xfrm>
        </p:grpSpPr>
        <p:sp>
          <p:nvSpPr>
            <p:cNvPr id="7" name="文本框 6"/>
            <p:cNvSpPr txBox="1"/>
            <p:nvPr/>
          </p:nvSpPr>
          <p:spPr>
            <a:xfrm>
              <a:off x="6523348" y="2441543"/>
              <a:ext cx="309700" cy="369332"/>
            </a:xfrm>
            <a:prstGeom prst="rect">
              <a:avLst/>
            </a:prstGeom>
            <a:noFill/>
          </p:spPr>
          <p:txBody>
            <a:bodyPr wrap="none" rtlCol="0">
              <a:spAutoFit/>
            </a:bodyPr>
            <a:lstStyle/>
            <a:p>
              <a:r>
                <a:rPr lang="en-US" altLang="zh-CN">
                  <a:solidFill>
                    <a:srgbClr val="FF0000"/>
                  </a:solidFill>
                </a:rPr>
                <a:t>3</a:t>
              </a:r>
              <a:endParaRPr lang="zh-CN" altLang="en-US">
                <a:solidFill>
                  <a:srgbClr val="FF0000"/>
                </a:solidFill>
              </a:endParaRPr>
            </a:p>
          </p:txBody>
        </p:sp>
        <p:cxnSp>
          <p:nvCxnSpPr>
            <p:cNvPr id="10" name="直接箭头连接符 9"/>
            <p:cNvCxnSpPr/>
            <p:nvPr/>
          </p:nvCxnSpPr>
          <p:spPr>
            <a:xfrm>
              <a:off x="6833048" y="2611225"/>
              <a:ext cx="67068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组合 14"/>
          <p:cNvGrpSpPr/>
          <p:nvPr/>
        </p:nvGrpSpPr>
        <p:grpSpPr>
          <a:xfrm>
            <a:off x="6523348" y="3701664"/>
            <a:ext cx="980388" cy="369332"/>
            <a:chOff x="5707726" y="3722089"/>
            <a:chExt cx="1125322" cy="369332"/>
          </a:xfrm>
        </p:grpSpPr>
        <p:sp>
          <p:nvSpPr>
            <p:cNvPr id="11" name="文本框 10"/>
            <p:cNvSpPr txBox="1"/>
            <p:nvPr/>
          </p:nvSpPr>
          <p:spPr>
            <a:xfrm>
              <a:off x="6523348" y="3722089"/>
              <a:ext cx="309700" cy="369332"/>
            </a:xfrm>
            <a:prstGeom prst="rect">
              <a:avLst/>
            </a:prstGeom>
            <a:noFill/>
          </p:spPr>
          <p:txBody>
            <a:bodyPr wrap="square" rtlCol="0">
              <a:spAutoFit/>
            </a:bodyPr>
            <a:lstStyle/>
            <a:p>
              <a:r>
                <a:rPr lang="en-US" altLang="zh-CN">
                  <a:solidFill>
                    <a:srgbClr val="FF0000"/>
                  </a:solidFill>
                </a:rPr>
                <a:t>8</a:t>
              </a:r>
              <a:endParaRPr lang="zh-CN" altLang="en-US">
                <a:solidFill>
                  <a:srgbClr val="FF0000"/>
                </a:solidFill>
              </a:endParaRPr>
            </a:p>
          </p:txBody>
        </p:sp>
        <p:cxnSp>
          <p:nvCxnSpPr>
            <p:cNvPr id="12" name="直接箭头连接符 11"/>
            <p:cNvCxnSpPr>
              <a:stCxn id="11" idx="1"/>
            </p:cNvCxnSpPr>
            <p:nvPr/>
          </p:nvCxnSpPr>
          <p:spPr>
            <a:xfrm flipH="1">
              <a:off x="5707726" y="3906755"/>
              <a:ext cx="81562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 name="组合 17"/>
          <p:cNvGrpSpPr/>
          <p:nvPr/>
        </p:nvGrpSpPr>
        <p:grpSpPr>
          <a:xfrm>
            <a:off x="6076499" y="5035619"/>
            <a:ext cx="1870297" cy="338554"/>
            <a:chOff x="6523348" y="2441543"/>
            <a:chExt cx="1870297" cy="338554"/>
          </a:xfrm>
        </p:grpSpPr>
        <p:sp>
          <p:nvSpPr>
            <p:cNvPr id="19" name="文本框 18"/>
            <p:cNvSpPr txBox="1"/>
            <p:nvPr/>
          </p:nvSpPr>
          <p:spPr>
            <a:xfrm>
              <a:off x="6523348" y="2441543"/>
              <a:ext cx="1415772" cy="338554"/>
            </a:xfrm>
            <a:prstGeom prst="rect">
              <a:avLst/>
            </a:prstGeom>
            <a:noFill/>
          </p:spPr>
          <p:txBody>
            <a:bodyPr wrap="none" rtlCol="0">
              <a:spAutoFit/>
            </a:bodyPr>
            <a:lstStyle/>
            <a:p>
              <a:r>
                <a:rPr lang="zh-CN" altLang="en-US" sz="1600">
                  <a:solidFill>
                    <a:srgbClr val="FF0000"/>
                  </a:solidFill>
                </a:rPr>
                <a:t>内存读写命令</a:t>
              </a:r>
              <a:endParaRPr lang="zh-CN" altLang="en-US" sz="1600">
                <a:solidFill>
                  <a:srgbClr val="FF0000"/>
                </a:solidFill>
              </a:endParaRPr>
            </a:p>
          </p:txBody>
        </p:sp>
        <p:cxnSp>
          <p:nvCxnSpPr>
            <p:cNvPr id="20" name="直接箭头连接符 19"/>
            <p:cNvCxnSpPr/>
            <p:nvPr/>
          </p:nvCxnSpPr>
          <p:spPr>
            <a:xfrm>
              <a:off x="7939120" y="2603097"/>
              <a:ext cx="45452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339910"/>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8086</a:t>
            </a:r>
            <a:r>
              <a:rPr lang="zh-CN" altLang="en-US" dirty="0"/>
              <a:t>指令能处理</a:t>
            </a:r>
            <a:r>
              <a:rPr lang="en-US" altLang="zh-CN" dirty="0"/>
              <a:t>2</a:t>
            </a:r>
            <a:r>
              <a:rPr lang="zh-CN" altLang="en-US" dirty="0"/>
              <a:t>种尺寸的数据：</a:t>
            </a:r>
            <a:r>
              <a:rPr lang="en-US" altLang="zh-CN" dirty="0"/>
              <a:t>byte</a:t>
            </a:r>
            <a:r>
              <a:rPr lang="zh-CN" altLang="en-US" dirty="0"/>
              <a:t>、</a:t>
            </a:r>
            <a:r>
              <a:rPr lang="en-US" altLang="zh-CN" dirty="0"/>
              <a:t>word</a:t>
            </a:r>
            <a:endParaRPr lang="en-US" altLang="zh-CN" dirty="0"/>
          </a:p>
          <a:p>
            <a:endParaRPr lang="en-US" altLang="zh-CN" dirty="0"/>
          </a:p>
          <a:p>
            <a:r>
              <a:rPr lang="zh-CN" altLang="en-US" dirty="0"/>
              <a:t>思考：“</a:t>
            </a:r>
            <a:r>
              <a:rPr lang="en-US" altLang="zh-CN" dirty="0"/>
              <a:t>mov [0], 20H</a:t>
            </a:r>
            <a:r>
              <a:rPr lang="zh-CN" altLang="en-US" dirty="0"/>
              <a:t>”指令是否正确？</a:t>
            </a:r>
            <a:endParaRPr lang="en-US" altLang="zh-CN" dirty="0"/>
          </a:p>
          <a:p>
            <a:pPr>
              <a:buFont typeface="Wingdings" panose="05000000000000000000" pitchFamily="2" charset="2"/>
              <a:buChar char="Ø"/>
            </a:pPr>
            <a:r>
              <a:rPr lang="en-US" altLang="zh-CN" dirty="0"/>
              <a:t>mov byte ptr [0], 20H	</a:t>
            </a:r>
            <a:r>
              <a:rPr lang="zh-CN" altLang="en-US" dirty="0"/>
              <a:t>将</a:t>
            </a:r>
            <a:r>
              <a:rPr lang="en-US" altLang="zh-CN" dirty="0"/>
              <a:t>20H</a:t>
            </a:r>
            <a:r>
              <a:rPr lang="zh-CN" altLang="en-US" dirty="0"/>
              <a:t>放入</a:t>
            </a:r>
            <a:r>
              <a:rPr lang="en-US" altLang="zh-CN" dirty="0"/>
              <a:t>0</a:t>
            </a:r>
            <a:r>
              <a:rPr lang="zh-CN" altLang="en-US" dirty="0"/>
              <a:t>位置内存的</a:t>
            </a:r>
            <a:r>
              <a:rPr lang="zh-CN" altLang="en-US" dirty="0">
                <a:solidFill>
                  <a:srgbClr val="FF0000"/>
                </a:solidFill>
              </a:rPr>
              <a:t>字节</a:t>
            </a:r>
            <a:r>
              <a:rPr lang="zh-CN" altLang="en-US" dirty="0"/>
              <a:t>单元，占用</a:t>
            </a:r>
            <a:r>
              <a:rPr lang="en-US" altLang="zh-CN" dirty="0">
                <a:solidFill>
                  <a:srgbClr val="FF0000"/>
                </a:solidFill>
              </a:rPr>
              <a:t>1</a:t>
            </a:r>
            <a:r>
              <a:rPr lang="zh-CN" altLang="en-US" dirty="0"/>
              <a:t>个字节</a:t>
            </a:r>
            <a:endParaRPr lang="en-US" altLang="zh-CN" dirty="0"/>
          </a:p>
          <a:p>
            <a:pPr>
              <a:buFont typeface="Wingdings" panose="05000000000000000000" pitchFamily="2" charset="2"/>
              <a:buChar char="Ø"/>
            </a:pPr>
            <a:r>
              <a:rPr lang="en-US" altLang="zh-CN" dirty="0"/>
              <a:t>mov word ptr [0], 20H	</a:t>
            </a:r>
            <a:r>
              <a:rPr lang="zh-CN" altLang="en-US" dirty="0"/>
              <a:t>将</a:t>
            </a:r>
            <a:r>
              <a:rPr lang="en-US" altLang="zh-CN" dirty="0"/>
              <a:t>20H</a:t>
            </a:r>
            <a:r>
              <a:rPr lang="zh-CN" altLang="en-US" dirty="0"/>
              <a:t>放入</a:t>
            </a:r>
            <a:r>
              <a:rPr lang="en-US" altLang="zh-CN" dirty="0"/>
              <a:t>0</a:t>
            </a:r>
            <a:r>
              <a:rPr lang="zh-CN" altLang="en-US" dirty="0"/>
              <a:t>位置内存的</a:t>
            </a:r>
            <a:r>
              <a:rPr lang="zh-CN" altLang="en-US" dirty="0">
                <a:solidFill>
                  <a:srgbClr val="FF0000"/>
                </a:solidFill>
              </a:rPr>
              <a:t>字</a:t>
            </a:r>
            <a:r>
              <a:rPr lang="zh-CN" altLang="en-US" dirty="0"/>
              <a:t>单元，占用</a:t>
            </a:r>
            <a:r>
              <a:rPr lang="en-US" altLang="zh-CN" dirty="0">
                <a:solidFill>
                  <a:srgbClr val="FF0000"/>
                </a:solidFill>
              </a:rPr>
              <a:t>2</a:t>
            </a:r>
            <a:r>
              <a:rPr lang="zh-CN" altLang="en-US" dirty="0"/>
              <a:t>个字节</a:t>
            </a:r>
            <a:endParaRPr lang="en-US" altLang="zh-CN" dirty="0"/>
          </a:p>
          <a:p>
            <a:pPr>
              <a:buFont typeface="Wingdings" panose="05000000000000000000" pitchFamily="2" charset="2"/>
              <a:buChar char="Ø"/>
            </a:pPr>
            <a:endParaRPr lang="en-US" altLang="zh-CN" dirty="0"/>
          </a:p>
          <a:p>
            <a:r>
              <a:rPr lang="zh-CN" altLang="en-US" dirty="0"/>
              <a:t>很多指令都可以通过“</a:t>
            </a:r>
            <a:r>
              <a:rPr lang="en-US" altLang="zh-CN" dirty="0"/>
              <a:t>byte ptr</a:t>
            </a:r>
            <a:r>
              <a:rPr lang="zh-CN" altLang="en-US" dirty="0"/>
              <a:t>”或者“</a:t>
            </a:r>
            <a:r>
              <a:rPr lang="en-US" altLang="zh-CN" dirty="0"/>
              <a:t>word ptr</a:t>
            </a:r>
            <a:r>
              <a:rPr lang="zh-CN" altLang="en-US" dirty="0"/>
              <a:t>”来指明所需要操作内存的数据长度</a:t>
            </a:r>
            <a:endParaRPr lang="en-US" altLang="zh-CN" dirty="0"/>
          </a:p>
          <a:p>
            <a:pPr>
              <a:buFont typeface="Wingdings" panose="05000000000000000000" pitchFamily="2" charset="2"/>
              <a:buChar char="Ø"/>
            </a:pPr>
            <a:r>
              <a:rPr lang="en-US" altLang="zh-CN" dirty="0"/>
              <a:t>inc byte ptr [0]</a:t>
            </a:r>
            <a:endParaRPr lang="en-US" altLang="zh-CN" dirty="0"/>
          </a:p>
          <a:p>
            <a:pPr>
              <a:buFont typeface="Wingdings" panose="05000000000000000000" pitchFamily="2" charset="2"/>
              <a:buChar char="Ø"/>
            </a:pPr>
            <a:r>
              <a:rPr lang="en-US" altLang="zh-CN" dirty="0"/>
              <a:t>add word ptr [0], 2</a:t>
            </a:r>
            <a:endParaRPr lang="en-US" altLang="zh-CN" dirty="0"/>
          </a:p>
          <a:p>
            <a:pPr>
              <a:buNone/>
            </a:pPr>
            <a:endParaRPr lang="en-US" altLang="zh-CN" dirty="0"/>
          </a:p>
          <a:p>
            <a:r>
              <a:rPr lang="zh-CN" altLang="en-US" dirty="0"/>
              <a:t>有些指令有默认的操作数据长度，比如</a:t>
            </a:r>
            <a:r>
              <a:rPr lang="en-US" altLang="zh-CN" dirty="0"/>
              <a:t>push </a:t>
            </a:r>
            <a:r>
              <a:rPr lang="en-US" altLang="zh-CN" dirty="0" smtClean="0"/>
              <a:t>[0</a:t>
            </a:r>
            <a:r>
              <a:rPr lang="en-US" altLang="zh-CN" dirty="0"/>
              <a:t>]</a:t>
            </a:r>
            <a:r>
              <a:rPr lang="zh-CN" altLang="en-US" dirty="0"/>
              <a:t>、</a:t>
            </a:r>
            <a:r>
              <a:rPr lang="en-US" altLang="zh-CN" dirty="0"/>
              <a:t>pop [0]</a:t>
            </a:r>
            <a:r>
              <a:rPr lang="zh-CN" altLang="en-US" dirty="0"/>
              <a:t>的操作数据长度只能是</a:t>
            </a:r>
            <a:r>
              <a:rPr lang="en-US" altLang="zh-CN" dirty="0"/>
              <a:t>2</a:t>
            </a:r>
            <a:r>
              <a:rPr lang="zh-CN" altLang="en-US" dirty="0"/>
              <a:t>个字节</a:t>
            </a:r>
            <a:endParaRPr lang="en-US" altLang="zh-CN" dirty="0"/>
          </a:p>
        </p:txBody>
      </p:sp>
      <p:sp>
        <p:nvSpPr>
          <p:cNvPr id="2" name="标题 1"/>
          <p:cNvSpPr>
            <a:spLocks noGrp="1"/>
          </p:cNvSpPr>
          <p:nvPr>
            <p:ph type="title"/>
          </p:nvPr>
        </p:nvSpPr>
        <p:spPr/>
        <p:txBody>
          <a:bodyPr/>
          <a:lstStyle/>
          <a:p>
            <a:r>
              <a:rPr lang="zh-CN" altLang="en-US"/>
              <a:t>指令要处理的数据长度</a:t>
            </a:r>
            <a:endParaRPr lang="zh-CN" altLang="en-US"/>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left)">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left)">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wipe(left)">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wipe(left)">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wipe(left)">
                                      <p:cBhvr>
                                        <p:cTn id="4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34788" y="130117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call </a:t>
            </a:r>
            <a:r>
              <a:rPr lang="zh-CN" altLang="en-US" dirty="0"/>
              <a:t>标号：</a:t>
            </a:r>
            <a:endParaRPr lang="zh-CN" altLang="en-US" dirty="0"/>
          </a:p>
          <a:p>
            <a:pPr>
              <a:buFont typeface="Wingdings" panose="05000000000000000000" charset="0"/>
              <a:buChar char="Ø"/>
            </a:pPr>
            <a:r>
              <a:rPr lang="zh-CN" altLang="en-US" dirty="0"/>
              <a:t>将下一条指令的偏移地址入栈后</a:t>
            </a:r>
            <a:endParaRPr lang="zh-CN" altLang="en-US" dirty="0"/>
          </a:p>
          <a:p>
            <a:pPr>
              <a:buFont typeface="Wingdings" panose="05000000000000000000" charset="0"/>
              <a:buChar char="Ø"/>
            </a:pPr>
            <a:r>
              <a:rPr lang="zh-CN" altLang="en-US" dirty="0"/>
              <a:t>转到标号处执行指令</a:t>
            </a:r>
            <a:endParaRPr lang="en-US" altLang="zh-CN" dirty="0"/>
          </a:p>
          <a:p>
            <a:pPr marL="0" indent="0">
              <a:buNone/>
            </a:pPr>
            <a:endParaRPr lang="en-US" altLang="zh-CN" dirty="0"/>
          </a:p>
          <a:p>
            <a:r>
              <a:rPr lang="en-US" altLang="zh-CN" dirty="0"/>
              <a:t>ret</a:t>
            </a:r>
            <a:r>
              <a:rPr lang="zh-CN" altLang="en-US" dirty="0"/>
              <a:t>：将栈顶的值出栈，赋值给</a:t>
            </a:r>
            <a:r>
              <a:rPr lang="en-US" altLang="zh-CN" dirty="0"/>
              <a:t>ip</a:t>
            </a:r>
            <a:endParaRPr lang="en-US" altLang="zh-CN" dirty="0"/>
          </a:p>
        </p:txBody>
      </p:sp>
      <p:sp>
        <p:nvSpPr>
          <p:cNvPr id="2" name="标题 1"/>
          <p:cNvSpPr>
            <a:spLocks noGrp="1"/>
          </p:cNvSpPr>
          <p:nvPr>
            <p:ph type="title"/>
          </p:nvPr>
        </p:nvSpPr>
        <p:spPr/>
        <p:txBody>
          <a:bodyPr/>
          <a:lstStyle/>
          <a:p>
            <a:r>
              <a:rPr lang="en-US" altLang="zh-CN"/>
              <a:t>call</a:t>
            </a:r>
            <a:r>
              <a:rPr lang="zh-CN" altLang="en-US"/>
              <a:t>和</a:t>
            </a:r>
            <a:r>
              <a:rPr lang="en-US" altLang="zh-CN"/>
              <a:t>ret</a:t>
            </a:r>
            <a:r>
              <a:rPr lang="zh-CN" altLang="en-US"/>
              <a:t>指令</a:t>
            </a:r>
            <a:endParaRPr lang="zh-CN" altLang="en-US"/>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a:p>
        </p:txBody>
      </p:sp>
      <p:sp>
        <p:nvSpPr>
          <p:cNvPr id="2" name="标题 1"/>
          <p:cNvSpPr>
            <a:spLocks noGrp="1"/>
          </p:cNvSpPr>
          <p:nvPr>
            <p:ph type="title"/>
          </p:nvPr>
        </p:nvSpPr>
        <p:spPr/>
        <p:txBody>
          <a:bodyPr/>
          <a:lstStyle/>
          <a:p>
            <a:r>
              <a:rPr lang="en-US" altLang="zh-CN"/>
              <a:t>call</a:t>
            </a:r>
            <a:r>
              <a:rPr lang="zh-CN" altLang="en-US"/>
              <a:t>和</a:t>
            </a:r>
            <a:r>
              <a:rPr lang="en-US" altLang="zh-CN"/>
              <a:t>ret</a:t>
            </a:r>
            <a:endParaRPr lang="zh-CN" altLang="en-US"/>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call</a:t>
            </a:r>
            <a:r>
              <a:rPr lang="zh-CN" altLang="en-US" dirty="0"/>
              <a:t>和</a:t>
            </a:r>
            <a:r>
              <a:rPr lang="en-US" altLang="zh-CN" dirty="0"/>
              <a:t>ret</a:t>
            </a:r>
            <a:r>
              <a:rPr lang="zh-CN" altLang="en-US" dirty="0"/>
              <a:t>联合使用的作用其实就是高级语言中的函数调用</a:t>
            </a:r>
            <a:endParaRPr lang="en-US" altLang="zh-CN" dirty="0"/>
          </a:p>
          <a:p>
            <a:endParaRPr lang="en-US" altLang="zh-CN" dirty="0"/>
          </a:p>
          <a:p>
            <a:r>
              <a:rPr lang="zh-CN" altLang="en-US" dirty="0"/>
              <a:t>实践，考虑以下几种情况</a:t>
            </a:r>
            <a:endParaRPr lang="en-US" altLang="zh-CN" dirty="0"/>
          </a:p>
          <a:p>
            <a:pPr>
              <a:buFont typeface="Wingdings" panose="05000000000000000000" pitchFamily="2" charset="2"/>
              <a:buChar char="Ø"/>
            </a:pPr>
            <a:r>
              <a:rPr lang="zh-CN" altLang="en-US" dirty="0"/>
              <a:t>有无参数</a:t>
            </a:r>
            <a:endParaRPr lang="en-US" altLang="zh-CN" dirty="0"/>
          </a:p>
          <a:p>
            <a:pPr>
              <a:buFont typeface="Wingdings" panose="05000000000000000000" pitchFamily="2" charset="2"/>
              <a:buChar char="Ø"/>
            </a:pPr>
            <a:r>
              <a:rPr lang="zh-CN" altLang="en-US" dirty="0"/>
              <a:t>有无返回值</a:t>
            </a:r>
            <a:endParaRPr lang="en-US" altLang="zh-CN" dirty="0"/>
          </a:p>
          <a:p>
            <a:pPr>
              <a:buFont typeface="Wingdings" panose="05000000000000000000" pitchFamily="2" charset="2"/>
              <a:buChar char="Ø"/>
            </a:pPr>
            <a:r>
              <a:rPr lang="zh-CN" altLang="en-US" dirty="0"/>
              <a:t>现场保护</a:t>
            </a:r>
            <a:endParaRPr lang="en-US" altLang="zh-CN" dirty="0"/>
          </a:p>
          <a:p>
            <a:pPr>
              <a:buFont typeface="Wingdings" panose="05000000000000000000" pitchFamily="2" charset="2"/>
              <a:buChar char="Ø"/>
            </a:pPr>
            <a:r>
              <a:rPr lang="zh-CN" altLang="en-US" dirty="0"/>
              <a:t>局部变量</a:t>
            </a:r>
            <a:endParaRPr lang="en-US" altLang="zh-CN" dirty="0"/>
          </a:p>
          <a:p>
            <a:pPr>
              <a:buFont typeface="Wingdings" panose="05000000000000000000" pitchFamily="2" charset="2"/>
              <a:buChar char="Ø"/>
            </a:pPr>
            <a:r>
              <a:rPr lang="zh-CN" altLang="en-US" dirty="0"/>
              <a:t>堆栈平衡</a:t>
            </a:r>
            <a:endParaRPr lang="en-US" altLang="zh-CN" dirty="0"/>
          </a:p>
          <a:p>
            <a:pPr>
              <a:buFont typeface="Wingdings" panose="05000000000000000000" pitchFamily="2" charset="2"/>
              <a:buChar char="Ø"/>
            </a:pPr>
            <a:endParaRPr lang="en-US" altLang="zh-CN" dirty="0"/>
          </a:p>
          <a:p>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2" name="标题 1"/>
          <p:cNvSpPr>
            <a:spLocks noGrp="1"/>
          </p:cNvSpPr>
          <p:nvPr>
            <p:ph type="title"/>
          </p:nvPr>
        </p:nvSpPr>
        <p:spPr/>
        <p:txBody>
          <a:bodyPr/>
          <a:lstStyle/>
          <a:p>
            <a:r>
              <a:rPr lang="zh-CN" altLang="en-US" sz="2800"/>
              <a:t>栈帧</a:t>
            </a:r>
            <a:endParaRPr lang="en-US" altLang="zh-CN" sz="2800"/>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7" name="内容占位符 4"/>
          <p:cNvSpPr txBox="1"/>
          <p:nvPr/>
        </p:nvSpPr>
        <p:spPr>
          <a:xfrm>
            <a:off x="601793" y="14827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sz="1800"/>
              <a:t>栈帧</a:t>
            </a:r>
            <a:r>
              <a:rPr lang="en-US" altLang="zh-CN" sz="1800"/>
              <a:t>(Stack</a:t>
            </a:r>
            <a:r>
              <a:rPr lang="zh-CN" altLang="en-US" sz="1800"/>
              <a:t> </a:t>
            </a:r>
            <a:r>
              <a:rPr lang="en-US" altLang="zh-CN" sz="1800"/>
              <a:t>Frame</a:t>
            </a:r>
            <a:r>
              <a:rPr lang="zh-CN" altLang="en-US" sz="1800"/>
              <a:t> </a:t>
            </a:r>
            <a:r>
              <a:rPr lang="en-US" altLang="zh-CN" sz="1800"/>
              <a:t>Layout)</a:t>
            </a:r>
            <a:endParaRPr lang="en-US" altLang="zh-CN" sz="1800"/>
          </a:p>
          <a:p>
            <a:pPr>
              <a:buFont typeface="Wingdings" panose="05000000000000000000" pitchFamily="2" charset="2"/>
              <a:buChar char="Ø"/>
            </a:pPr>
            <a:r>
              <a:rPr lang="zh-CN" altLang="en-US" sz="1800"/>
              <a:t>就是一个函数执行的环境</a:t>
            </a:r>
            <a:endParaRPr lang="en-US" altLang="zh-CN" sz="1800"/>
          </a:p>
          <a:p>
            <a:pPr>
              <a:buFont typeface="Wingdings" panose="05000000000000000000" pitchFamily="2" charset="2"/>
              <a:buChar char="Ø"/>
            </a:pPr>
            <a:r>
              <a:rPr lang="zh-CN" altLang="en-US" sz="1800"/>
              <a:t>包括：参数、局部变量、返回地址等</a:t>
            </a:r>
            <a:endParaRPr lang="en-US" altLang="zh-CN" sz="1800"/>
          </a:p>
        </p:txBody>
      </p:sp>
      <p:pic>
        <p:nvPicPr>
          <p:cNvPr id="12" name="图片 11"/>
          <p:cNvPicPr>
            <a:picLocks noChangeAspect="1"/>
          </p:cNvPicPr>
          <p:nvPr/>
        </p:nvPicPr>
        <p:blipFill>
          <a:blip r:embed="rId1"/>
          <a:stretch>
            <a:fillRect/>
          </a:stretch>
        </p:blipFill>
        <p:spPr>
          <a:xfrm>
            <a:off x="4755104" y="1359692"/>
            <a:ext cx="6475601" cy="44181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2" name="标题 1"/>
          <p:cNvSpPr>
            <a:spLocks noGrp="1"/>
          </p:cNvSpPr>
          <p:nvPr>
            <p:ph type="title"/>
          </p:nvPr>
        </p:nvSpPr>
        <p:spPr/>
        <p:txBody>
          <a:bodyPr/>
          <a:lstStyle/>
          <a:p>
            <a:r>
              <a:rPr lang="zh-CN" altLang="en-US" sz="2800"/>
              <a:t>栈帧</a:t>
            </a:r>
            <a:endParaRPr lang="en-US" altLang="zh-CN" sz="2800"/>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pic>
        <p:nvPicPr>
          <p:cNvPr id="13" name="图片 12"/>
          <p:cNvPicPr>
            <a:picLocks noChangeAspect="1"/>
          </p:cNvPicPr>
          <p:nvPr/>
        </p:nvPicPr>
        <p:blipFill>
          <a:blip r:embed="rId1"/>
          <a:stretch>
            <a:fillRect/>
          </a:stretch>
        </p:blipFill>
        <p:spPr>
          <a:xfrm>
            <a:off x="2287401" y="1330385"/>
            <a:ext cx="6810893" cy="53200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pic>
        <p:nvPicPr>
          <p:cNvPr id="14" name="图片 13"/>
          <p:cNvPicPr>
            <a:picLocks noChangeAspect="1"/>
          </p:cNvPicPr>
          <p:nvPr/>
        </p:nvPicPr>
        <p:blipFill>
          <a:blip r:embed="rId1"/>
          <a:stretch>
            <a:fillRect/>
          </a:stretch>
        </p:blipFill>
        <p:spPr>
          <a:xfrm>
            <a:off x="67594" y="134835"/>
            <a:ext cx="4293391" cy="6578240"/>
          </a:xfrm>
          <a:prstGeom prst="rect">
            <a:avLst/>
          </a:prstGeom>
        </p:spPr>
      </p:pic>
      <p:pic>
        <p:nvPicPr>
          <p:cNvPr id="15" name="图片 14"/>
          <p:cNvPicPr>
            <a:picLocks noChangeAspect="1"/>
          </p:cNvPicPr>
          <p:nvPr/>
        </p:nvPicPr>
        <p:blipFill>
          <a:blip r:embed="rId2"/>
          <a:stretch>
            <a:fillRect/>
          </a:stretch>
        </p:blipFill>
        <p:spPr>
          <a:xfrm>
            <a:off x="4620265" y="134835"/>
            <a:ext cx="6160843" cy="65942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mc:AlternateContent xmlns:mc="http://schemas.openxmlformats.org/markup-compatibility/2006">
        <mc:Choice xmlns:a14="http://schemas.microsoft.com/office/drawing/2010/main" Requires="a14">
          <p:sp>
            <p:nvSpPr>
              <p:cNvPr id="6" name="内容占位符 5"/>
              <p:cNvSpPr>
                <a:spLocks noGrp="1"/>
              </p:cNvSpPr>
              <p:nvPr>
                <p:ph idx="1"/>
              </p:nvPr>
            </p:nvSpPr>
            <p:spPr>
              <a:xfrm>
                <a:off x="428193" y="1273762"/>
                <a:ext cx="6615837" cy="3827080"/>
              </a:xfrm>
            </p:spPr>
            <p:txBody>
              <a:bodyPr/>
              <a:lstStyle/>
              <a:p>
                <a:r>
                  <a:rPr lang="zh-CN" altLang="en-US" sz="1800">
                    <a:solidFill>
                      <a:srgbClr val="FF0000"/>
                    </a:solidFill>
                  </a:rPr>
                  <a:t>地址总线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的</a:t>
                </a:r>
                <a:r>
                  <a:rPr lang="zh-CN" altLang="en-US" sz="1800">
                    <a:solidFill>
                      <a:srgbClr val="0000FF"/>
                    </a:solidFill>
                  </a:rPr>
                  <a:t>寻址能力</a:t>
                </a:r>
                <a:endParaRPr lang="en-US" altLang="zh-CN" sz="1800">
                  <a:solidFill>
                    <a:srgbClr val="0000FF"/>
                  </a:solidFill>
                </a:endParaRPr>
              </a:p>
              <a:p>
                <a:pPr>
                  <a:buFont typeface="Wingdings" panose="05000000000000000000" pitchFamily="2" charset="2"/>
                  <a:buChar char="Ø"/>
                </a:pPr>
                <a:r>
                  <a:rPr lang="en-US" altLang="zh-CN" sz="1800"/>
                  <a:t>8086</a:t>
                </a:r>
                <a:r>
                  <a:rPr lang="zh-CN" altLang="en-US" sz="1800"/>
                  <a:t>的地址总线宽度是</a:t>
                </a:r>
                <a:r>
                  <a:rPr lang="en-US" altLang="zh-CN" sz="1800">
                    <a:solidFill>
                      <a:srgbClr val="0000FF"/>
                    </a:solidFill>
                  </a:rPr>
                  <a:t>20</a:t>
                </a:r>
                <a:r>
                  <a:rPr lang="zh-CN" altLang="en-US" sz="1800"/>
                  <a:t>，所以寻址能力是</a:t>
                </a:r>
                <a:r>
                  <a:rPr lang="en-US" altLang="zh-CN" sz="1800">
                    <a:solidFill>
                      <a:srgbClr val="0000FF"/>
                    </a:solidFill>
                  </a:rPr>
                  <a:t>1M</a:t>
                </a:r>
                <a:r>
                  <a:rPr lang="zh-CN" altLang="en-US" sz="1800"/>
                  <a:t>（</a:t>
                </a:r>
                <a:r>
                  <a:rPr lang="en-US" altLang="zh-CN" sz="1800"/>
                  <a:t> </a:t>
                </a:r>
                <a14:m>
                  <m:oMath xmlns:m="http://schemas.openxmlformats.org/officeDocument/2006/math">
                    <m:sSup>
                      <m:sSupPr>
                        <m:ctrlPr>
                          <a:rPr kumimoji="1" lang="en-US" altLang="zh-CN" sz="1800" i="1">
                            <a:latin typeface="Cambria Math" charset="0"/>
                          </a:rPr>
                        </m:ctrlPr>
                      </m:sSupPr>
                      <m:e>
                        <m:r>
                          <a:rPr kumimoji="1" lang="en-US" altLang="zh-CN" sz="1800" i="1">
                            <a:latin typeface="Cambria Math" panose="02040503050406030204" pitchFamily="18" charset="0"/>
                          </a:rPr>
                          <m:t>2</m:t>
                        </m:r>
                      </m:e>
                      <m:sup>
                        <m:r>
                          <a:rPr kumimoji="1" lang="en-US" altLang="zh-CN" sz="1800" i="1">
                            <a:latin typeface="Cambria Math" panose="02040503050406030204" pitchFamily="18" charset="0"/>
                          </a:rPr>
                          <m:t>20</m:t>
                        </m:r>
                      </m:sup>
                    </m:sSup>
                    <m:r>
                      <a:rPr kumimoji="1" lang="en-US" altLang="zh-CN" sz="1800" i="1">
                        <a:latin typeface="Cambria Math" panose="02040503050406030204" pitchFamily="18" charset="0"/>
                      </a:rPr>
                      <m:t> </m:t>
                    </m:r>
                  </m:oMath>
                </a14:m>
                <a:r>
                  <a:rPr lang="zh-CN" altLang="en-US" sz="1800"/>
                  <a:t>）</a:t>
                </a:r>
                <a:endParaRPr lang="en-US" altLang="zh-CN" sz="1800"/>
              </a:p>
              <a:p>
                <a:pPr>
                  <a:buFont typeface="Wingdings" panose="05000000000000000000" pitchFamily="2" charset="2"/>
                  <a:buChar char="p"/>
                </a:pPr>
                <a:endParaRPr lang="en-US" altLang="zh-CN" sz="1800"/>
              </a:p>
              <a:p>
                <a:r>
                  <a:rPr lang="zh-CN" altLang="en-US" sz="1800">
                    <a:solidFill>
                      <a:srgbClr val="FF0000"/>
                    </a:solidFill>
                  </a:rPr>
                  <a:t>数据总线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的单次数据传送量，也就是</a:t>
                </a:r>
                <a:r>
                  <a:rPr lang="zh-CN" altLang="en-US" sz="1800">
                    <a:solidFill>
                      <a:srgbClr val="0000FF"/>
                    </a:solidFill>
                  </a:rPr>
                  <a:t>数据传送速度</a:t>
                </a:r>
                <a:endParaRPr lang="en-US" altLang="zh-CN" sz="1800">
                  <a:solidFill>
                    <a:srgbClr val="0000FF"/>
                  </a:solidFill>
                </a:endParaRPr>
              </a:p>
              <a:p>
                <a:pPr>
                  <a:buFont typeface="Wingdings" panose="05000000000000000000" pitchFamily="2" charset="2"/>
                  <a:buChar char="Ø"/>
                </a:pPr>
                <a:r>
                  <a:rPr lang="en-US" altLang="zh-CN" sz="1800"/>
                  <a:t>8086</a:t>
                </a:r>
                <a:r>
                  <a:rPr lang="zh-CN" altLang="en-US" sz="1800"/>
                  <a:t>的数据总线宽度是</a:t>
                </a:r>
                <a:r>
                  <a:rPr lang="en-US" altLang="zh-CN" sz="1800">
                    <a:solidFill>
                      <a:srgbClr val="0000FF"/>
                    </a:solidFill>
                  </a:rPr>
                  <a:t>16</a:t>
                </a:r>
                <a:r>
                  <a:rPr lang="zh-CN" altLang="en-US" sz="1800"/>
                  <a:t>，所以单次最大传递</a:t>
                </a:r>
                <a:r>
                  <a:rPr lang="en-US" altLang="zh-CN" sz="1800">
                    <a:solidFill>
                      <a:srgbClr val="0000FF"/>
                    </a:solidFill>
                  </a:rPr>
                  <a:t>2</a:t>
                </a:r>
                <a:r>
                  <a:rPr lang="zh-CN" altLang="en-US" sz="1800">
                    <a:solidFill>
                      <a:srgbClr val="0000FF"/>
                    </a:solidFill>
                  </a:rPr>
                  <a:t>个字节</a:t>
                </a:r>
                <a:r>
                  <a:rPr lang="zh-CN" altLang="en-US" sz="1800"/>
                  <a:t>的数据</a:t>
                </a:r>
                <a:endParaRPr lang="en-US" altLang="zh-CN" sz="1800"/>
              </a:p>
              <a:p>
                <a:pPr>
                  <a:buFont typeface="Wingdings" panose="05000000000000000000" pitchFamily="2" charset="2"/>
                  <a:buChar char="p"/>
                </a:pPr>
                <a:endParaRPr lang="en-US" altLang="zh-CN" sz="1800"/>
              </a:p>
              <a:p>
                <a:r>
                  <a:rPr lang="zh-CN" altLang="en-US" sz="1800">
                    <a:solidFill>
                      <a:srgbClr val="FF0000"/>
                    </a:solidFill>
                  </a:rPr>
                  <a:t>控制总线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对其他器件的</a:t>
                </a:r>
                <a:r>
                  <a:rPr lang="zh-CN" altLang="en-US" sz="1800">
                    <a:solidFill>
                      <a:srgbClr val="0000FF"/>
                    </a:solidFill>
                  </a:rPr>
                  <a:t>控制能力</a:t>
                </a:r>
                <a:r>
                  <a:rPr lang="zh-CN" altLang="en-US" sz="1800"/>
                  <a:t>、能有多少种控制</a:t>
                </a:r>
              </a:p>
            </p:txBody>
          </p:sp>
        </mc:Choice>
        <mc:Fallback>
          <p:sp>
            <p:nvSpPr>
              <p:cNvPr id="6" name="内容占位符 5"/>
              <p:cNvSpPr>
                <a:spLocks noGrp="1" noRot="1" noChangeAspect="1" noMove="1" noResize="1" noEditPoints="1" noAdjustHandles="1" noChangeArrowheads="1" noChangeShapeType="1" noTextEdit="1"/>
              </p:cNvSpPr>
              <p:nvPr>
                <p:ph idx="1"/>
              </p:nvPr>
            </p:nvSpPr>
            <p:spPr>
              <a:xfrm>
                <a:off x="428193" y="1273762"/>
                <a:ext cx="6615837" cy="3827080"/>
              </a:xfrm>
              <a:blipFill rotWithShape="0">
                <a:blip r:embed="rId1"/>
                <a:stretch>
                  <a:fillRect l="-92" t="-955" b="-478"/>
                </a:stretch>
              </a:blipFill>
            </p:spPr>
            <p:txBody>
              <a:bodyPr/>
              <a:lstStyle/>
              <a:p>
                <a:r>
                  <a:rPr lang="zh-CN" altLang="en-US">
                    <a:noFill/>
                  </a:rPr>
                  <a:t> </a:t>
                </a:r>
                <a:endParaRPr lang="zh-CN" altLang="en-US">
                  <a:noFill/>
                </a:endParaRPr>
              </a:p>
            </p:txBody>
          </p:sp>
        </mc:Fallback>
      </mc:AlternateContent>
      <p:pic>
        <p:nvPicPr>
          <p:cNvPr id="7" name="内容占位符 3"/>
          <p:cNvPicPr>
            <a:picLocks noChangeAspect="1"/>
          </p:cNvPicPr>
          <p:nvPr/>
        </p:nvPicPr>
        <p:blipFill>
          <a:blip r:embed="rId2"/>
          <a:stretch>
            <a:fillRect/>
          </a:stretch>
        </p:blipFill>
        <p:spPr>
          <a:xfrm>
            <a:off x="7044030" y="1261118"/>
            <a:ext cx="5127186" cy="3048490"/>
          </a:xfrm>
          <a:prstGeom prst="rect">
            <a:avLst/>
          </a:prstGeom>
          <a:ln>
            <a:noFill/>
          </a:ln>
        </p:spPr>
      </p:pic>
      <p:grpSp>
        <p:nvGrpSpPr>
          <p:cNvPr id="11" name="组 10"/>
          <p:cNvGrpSpPr/>
          <p:nvPr/>
        </p:nvGrpSpPr>
        <p:grpSpPr>
          <a:xfrm>
            <a:off x="1516213" y="5191159"/>
            <a:ext cx="6906126" cy="529390"/>
            <a:chOff x="397042" y="5402179"/>
            <a:chExt cx="6906126" cy="529390"/>
          </a:xfrm>
        </p:grpSpPr>
        <p:cxnSp>
          <p:nvCxnSpPr>
            <p:cNvPr id="8" name="直线连接符 7"/>
            <p:cNvCxnSpPr/>
            <p:nvPr/>
          </p:nvCxnSpPr>
          <p:spPr>
            <a:xfrm>
              <a:off x="397042" y="5498432"/>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a:off x="397042" y="5666874"/>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线连接符 9"/>
            <p:cNvCxnSpPr/>
            <p:nvPr/>
          </p:nvCxnSpPr>
          <p:spPr>
            <a:xfrm>
              <a:off x="397042" y="5807242"/>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664639" y="5402179"/>
              <a:ext cx="6100011" cy="52939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2" name="文本框 11"/>
          <p:cNvSpPr txBox="1"/>
          <p:nvPr/>
        </p:nvSpPr>
        <p:spPr>
          <a:xfrm>
            <a:off x="8773444" y="5132688"/>
            <a:ext cx="1463862" cy="646331"/>
          </a:xfrm>
          <a:prstGeom prst="rect">
            <a:avLst/>
          </a:prstGeom>
          <a:noFill/>
        </p:spPr>
        <p:txBody>
          <a:bodyPr wrap="none" rtlCol="0">
            <a:spAutoFit/>
          </a:bodyPr>
          <a:lstStyle/>
          <a:p>
            <a:r>
              <a:rPr kumimoji="1" lang="zh-CN" altLang="en-US"/>
              <a:t>高电平代表</a:t>
            </a:r>
            <a:r>
              <a:rPr kumimoji="1" lang="en-US" altLang="zh-CN"/>
              <a:t>1</a:t>
            </a:r>
            <a:endParaRPr kumimoji="1" lang="en-US" altLang="zh-CN"/>
          </a:p>
          <a:p>
            <a:r>
              <a:rPr kumimoji="1" lang="zh-CN" altLang="en-US"/>
              <a:t>低电平代表</a:t>
            </a:r>
            <a:r>
              <a:rPr kumimoji="1" lang="en-US" altLang="zh-CN"/>
              <a:t>0</a:t>
            </a: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wipe(left)">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wipe(left)">
                                      <p:cBhvr>
                                        <p:cTn id="40" dur="500"/>
                                        <p:tgtEl>
                                          <p:spTgt spid="6">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wipe(left)">
                                      <p:cBhvr>
                                        <p:cTn id="45" dur="500"/>
                                        <p:tgtEl>
                                          <p:spTgt spid="6">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
                                            <p:txEl>
                                              <p:pRg st="8" end="8"/>
                                            </p:txEl>
                                          </p:spTgt>
                                        </p:tgtEl>
                                        <p:attrNameLst>
                                          <p:attrName>style.visibility</p:attrName>
                                        </p:attrNameLst>
                                      </p:cBhvr>
                                      <p:to>
                                        <p:strVal val="visible"/>
                                      </p:to>
                                    </p:set>
                                    <p:animEffect transition="in" filter="wipe(left)">
                                      <p:cBhvr>
                                        <p:cTn id="50" dur="500"/>
                                        <p:tgtEl>
                                          <p:spTgt spid="6">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Effect transition="in" filter="wipe(left)">
                                      <p:cBhvr>
                                        <p:cTn id="5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数据总线</a:t>
            </a:r>
            <a:endParaRPr kumimoji="1" lang="zh-CN" dirty="0"/>
          </a:p>
        </p:txBody>
      </p:sp>
      <p:sp>
        <p:nvSpPr>
          <p:cNvPr id="5" name="内容占位符 2"/>
          <p:cNvSpPr txBox="1"/>
          <p:nvPr/>
        </p:nvSpPr>
        <p:spPr>
          <a:xfrm>
            <a:off x="664638" y="1450976"/>
            <a:ext cx="9987651" cy="51847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a:t>8088</a:t>
            </a:r>
            <a:r>
              <a:rPr kumimoji="1" lang="zh-CN" altLang="en-US"/>
              <a:t>的数据总线宽度是</a:t>
            </a:r>
            <a:r>
              <a:rPr kumimoji="1" lang="en-US" altLang="zh-CN"/>
              <a:t>8</a:t>
            </a:r>
            <a:r>
              <a:rPr kumimoji="1" lang="zh-CN" altLang="en-US"/>
              <a:t>，</a:t>
            </a:r>
            <a:r>
              <a:rPr kumimoji="1" lang="en-US" altLang="zh-CN"/>
              <a:t>8086</a:t>
            </a:r>
            <a:r>
              <a:rPr kumimoji="1" lang="zh-CN" altLang="en-US"/>
              <a:t>的数据总线宽度是</a:t>
            </a:r>
            <a:r>
              <a:rPr kumimoji="1" lang="en-US" altLang="zh-CN"/>
              <a:t>16</a:t>
            </a:r>
            <a:r>
              <a:rPr kumimoji="1" lang="zh-CN" altLang="en-US"/>
              <a:t>，分别向内存中写入</a:t>
            </a:r>
            <a:r>
              <a:rPr kumimoji="1" lang="en-US" altLang="zh-CN"/>
              <a:t>89D8H</a:t>
            </a:r>
            <a:endParaRPr kumimoji="1" lang="en-US" altLang="zh-CN"/>
          </a:p>
        </p:txBody>
      </p:sp>
      <p:pic>
        <p:nvPicPr>
          <p:cNvPr id="8" name="图片 7"/>
          <p:cNvPicPr>
            <a:picLocks noChangeAspect="1"/>
          </p:cNvPicPr>
          <p:nvPr/>
        </p:nvPicPr>
        <p:blipFill>
          <a:blip r:embed="rId1"/>
          <a:stretch>
            <a:fillRect/>
          </a:stretch>
        </p:blipFill>
        <p:spPr>
          <a:xfrm>
            <a:off x="182449" y="1969449"/>
            <a:ext cx="5200255" cy="4066524"/>
          </a:xfrm>
          <a:prstGeom prst="rect">
            <a:avLst/>
          </a:prstGeom>
        </p:spPr>
      </p:pic>
      <p:pic>
        <p:nvPicPr>
          <p:cNvPr id="9" name="图片 8"/>
          <p:cNvPicPr>
            <a:picLocks noChangeAspect="1"/>
          </p:cNvPicPr>
          <p:nvPr/>
        </p:nvPicPr>
        <p:blipFill>
          <a:blip r:embed="rId2"/>
          <a:stretch>
            <a:fillRect/>
          </a:stretch>
        </p:blipFill>
        <p:spPr>
          <a:xfrm>
            <a:off x="7747644" y="1884608"/>
            <a:ext cx="3979300" cy="467791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1976" y="2291120"/>
            <a:ext cx="11943760" cy="869376"/>
          </a:xfrm>
          <a:prstGeom prst="rect">
            <a:avLst/>
          </a:prstGeom>
        </p:spPr>
      </p:pic>
      <p:pic>
        <p:nvPicPr>
          <p:cNvPr id="5" name="图片 4"/>
          <p:cNvPicPr>
            <a:picLocks noChangeAspect="1"/>
          </p:cNvPicPr>
          <p:nvPr/>
        </p:nvPicPr>
        <p:blipFill>
          <a:blip r:embed="rId2"/>
          <a:stretch>
            <a:fillRect/>
          </a:stretch>
        </p:blipFill>
        <p:spPr>
          <a:xfrm>
            <a:off x="123210" y="3739562"/>
            <a:ext cx="11887200" cy="816111"/>
          </a:xfrm>
          <a:prstGeom prst="rect">
            <a:avLst/>
          </a:prstGeom>
        </p:spPr>
      </p:pic>
      <p:pic>
        <p:nvPicPr>
          <p:cNvPr id="7" name="图片 6"/>
          <p:cNvPicPr>
            <a:picLocks noChangeAspect="1"/>
          </p:cNvPicPr>
          <p:nvPr/>
        </p:nvPicPr>
        <p:blipFill>
          <a:blip r:embed="rId3"/>
          <a:stretch>
            <a:fillRect/>
          </a:stretch>
        </p:blipFill>
        <p:spPr>
          <a:xfrm>
            <a:off x="751437" y="5220985"/>
            <a:ext cx="11192984" cy="448384"/>
          </a:xfrm>
          <a:prstGeom prst="rect">
            <a:avLst/>
          </a:prstGeom>
        </p:spPr>
      </p:pic>
      <p:pic>
        <p:nvPicPr>
          <p:cNvPr id="9" name="图片 8"/>
          <p:cNvPicPr>
            <a:picLocks noChangeAspect="1"/>
          </p:cNvPicPr>
          <p:nvPr/>
        </p:nvPicPr>
        <p:blipFill>
          <a:blip r:embed="rId4"/>
          <a:stretch>
            <a:fillRect/>
          </a:stretch>
        </p:blipFill>
        <p:spPr>
          <a:xfrm>
            <a:off x="664639" y="1327886"/>
            <a:ext cx="10222584" cy="463868"/>
          </a:xfrm>
          <a:prstGeom prst="rect">
            <a:avLst/>
          </a:prstGeom>
        </p:spPr>
      </p:pic>
      <p:sp>
        <p:nvSpPr>
          <p:cNvPr id="2" name="标题 1"/>
          <p:cNvSpPr>
            <a:spLocks noGrp="1"/>
          </p:cNvSpPr>
          <p:nvPr>
            <p:ph type="title"/>
          </p:nvPr>
        </p:nvSpPr>
        <p:spPr/>
        <p:txBody>
          <a:bodyPr/>
          <a:lstStyle/>
          <a:p>
            <a:r>
              <a:rPr lang="zh-CN" altLang="en-US"/>
              <a:t>思考</a:t>
            </a:r>
            <a:endParaRPr lang="zh-CN" altLang="en-US"/>
          </a:p>
        </p:txBody>
      </p:sp>
      <p:sp>
        <p:nvSpPr>
          <p:cNvPr id="3" name="内容占位符 2"/>
          <p:cNvSpPr>
            <a:spLocks noGrp="1"/>
          </p:cNvSpPr>
          <p:nvPr>
            <p:ph idx="1"/>
          </p:nvPr>
        </p:nvSpPr>
        <p:spPr>
          <a:xfrm>
            <a:off x="9801169" y="1260868"/>
            <a:ext cx="464621" cy="414558"/>
          </a:xfrm>
        </p:spPr>
        <p:txBody>
          <a:bodyPr/>
          <a:lstStyle/>
          <a:p>
            <a:pPr marL="0" indent="0" algn="ctr">
              <a:buNone/>
            </a:pPr>
            <a:r>
              <a:rPr lang="en-US" altLang="zh-CN">
                <a:solidFill>
                  <a:srgbClr val="FF0000"/>
                </a:solidFill>
              </a:rPr>
              <a:t>13</a:t>
            </a:r>
            <a:endParaRPr lang="zh-CN" altLang="en-US">
              <a:solidFill>
                <a:srgbClr val="FF0000"/>
              </a:solidFill>
            </a:endParaRPr>
          </a:p>
        </p:txBody>
      </p:sp>
      <p:sp>
        <p:nvSpPr>
          <p:cNvPr id="14" name="内容占位符 2"/>
          <p:cNvSpPr txBox="1"/>
          <p:nvPr/>
        </p:nvSpPr>
        <p:spPr>
          <a:xfrm>
            <a:off x="4467169" y="2659020"/>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64</a:t>
            </a:r>
            <a:endParaRPr lang="zh-CN" altLang="en-US">
              <a:solidFill>
                <a:srgbClr val="FF0000"/>
              </a:solidFill>
            </a:endParaRPr>
          </a:p>
        </p:txBody>
      </p:sp>
      <p:sp>
        <p:nvSpPr>
          <p:cNvPr id="15" name="内容占位符 2"/>
          <p:cNvSpPr txBox="1"/>
          <p:nvPr/>
        </p:nvSpPr>
        <p:spPr>
          <a:xfrm>
            <a:off x="6346414" y="2658359"/>
            <a:ext cx="464621" cy="405792"/>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6" name="内容占位符 2"/>
          <p:cNvSpPr txBox="1"/>
          <p:nvPr/>
        </p:nvSpPr>
        <p:spPr>
          <a:xfrm>
            <a:off x="8178525" y="2653478"/>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16</a:t>
            </a:r>
            <a:endParaRPr lang="zh-CN" altLang="en-US">
              <a:solidFill>
                <a:srgbClr val="FF0000"/>
              </a:solidFill>
            </a:endParaRPr>
          </a:p>
        </p:txBody>
      </p:sp>
      <p:sp>
        <p:nvSpPr>
          <p:cNvPr id="17" name="内容占位符 2"/>
          <p:cNvSpPr txBox="1"/>
          <p:nvPr/>
        </p:nvSpPr>
        <p:spPr>
          <a:xfrm>
            <a:off x="5851394"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8" name="内容占位符 2"/>
          <p:cNvSpPr txBox="1"/>
          <p:nvPr/>
        </p:nvSpPr>
        <p:spPr>
          <a:xfrm>
            <a:off x="7130354"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9" name="内容占位符 2"/>
          <p:cNvSpPr txBox="1"/>
          <p:nvPr/>
        </p:nvSpPr>
        <p:spPr>
          <a:xfrm>
            <a:off x="10057770" y="2649593"/>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4</a:t>
            </a:r>
            <a:endParaRPr lang="zh-CN" altLang="en-US">
              <a:solidFill>
                <a:srgbClr val="FF0000"/>
              </a:solidFill>
            </a:endParaRPr>
          </a:p>
        </p:txBody>
      </p:sp>
      <p:sp>
        <p:nvSpPr>
          <p:cNvPr id="20" name="内容占位符 2"/>
          <p:cNvSpPr txBox="1"/>
          <p:nvPr/>
        </p:nvSpPr>
        <p:spPr>
          <a:xfrm>
            <a:off x="8371606"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a:t>
            </a:r>
            <a:endParaRPr lang="zh-CN" altLang="en-US">
              <a:solidFill>
                <a:srgbClr val="FF0000"/>
              </a:solidFill>
            </a:endParaRPr>
          </a:p>
        </p:txBody>
      </p:sp>
      <p:sp>
        <p:nvSpPr>
          <p:cNvPr id="21" name="内容占位符 2"/>
          <p:cNvSpPr txBox="1"/>
          <p:nvPr/>
        </p:nvSpPr>
        <p:spPr>
          <a:xfrm>
            <a:off x="9521349"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a:t>
            </a:r>
            <a:endParaRPr lang="zh-CN" altLang="en-US">
              <a:solidFill>
                <a:srgbClr val="FF0000"/>
              </a:solidFill>
            </a:endParaRPr>
          </a:p>
        </p:txBody>
      </p:sp>
      <p:sp>
        <p:nvSpPr>
          <p:cNvPr id="22" name="内容占位符 2"/>
          <p:cNvSpPr txBox="1"/>
          <p:nvPr/>
        </p:nvSpPr>
        <p:spPr>
          <a:xfrm>
            <a:off x="10681367"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4</a:t>
            </a:r>
            <a:endParaRPr lang="zh-CN" altLang="en-US">
              <a:solidFill>
                <a:srgbClr val="FF0000"/>
              </a:solidFill>
            </a:endParaRPr>
          </a:p>
        </p:txBody>
      </p:sp>
      <p:sp>
        <p:nvSpPr>
          <p:cNvPr id="23" name="内容占位符 2"/>
          <p:cNvSpPr txBox="1"/>
          <p:nvPr/>
        </p:nvSpPr>
        <p:spPr>
          <a:xfrm>
            <a:off x="7614775" y="5169265"/>
            <a:ext cx="626335"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512</a:t>
            </a:r>
            <a:endParaRPr lang="zh-CN" altLang="en-US">
              <a:solidFill>
                <a:srgbClr val="FF0000"/>
              </a:solidFill>
            </a:endParaRPr>
          </a:p>
        </p:txBody>
      </p:sp>
      <p:sp>
        <p:nvSpPr>
          <p:cNvPr id="24" name="内容占位符 2"/>
          <p:cNvSpPr txBox="1"/>
          <p:nvPr/>
        </p:nvSpPr>
        <p:spPr>
          <a:xfrm>
            <a:off x="10832820" y="5178634"/>
            <a:ext cx="626335"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256</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5" grpId="0"/>
      <p:bldP spid="16" grpId="0"/>
      <p:bldP spid="17" grpId="0"/>
      <p:bldP spid="18" grpId="0"/>
      <p:bldP spid="19" grpId="0"/>
      <p:bldP spid="20" grpId="0"/>
      <p:bldP spid="21" grpId="0"/>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p:sp>
        <p:nvSpPr>
          <p:cNvPr id="3" name="内容占位符 2"/>
          <p:cNvSpPr>
            <a:spLocks noGrp="1"/>
          </p:cNvSpPr>
          <p:nvPr>
            <p:ph idx="1"/>
          </p:nvPr>
        </p:nvSpPr>
        <p:spPr>
          <a:xfrm>
            <a:off x="664639" y="1450976"/>
            <a:ext cx="3897934" cy="556933"/>
          </a:xfrm>
        </p:spPr>
        <p:txBody>
          <a:bodyPr>
            <a:normAutofit/>
          </a:bodyPr>
          <a:lstStyle/>
          <a:p>
            <a:r>
              <a:rPr kumimoji="1" lang="zh-CN" altLang="en-US"/>
              <a:t>各类存储器的逻辑连接情况</a:t>
            </a:r>
            <a:endParaRPr kumimoji="1" lang="en-US" altLang="zh-CN"/>
          </a:p>
        </p:txBody>
      </p:sp>
      <p:pic>
        <p:nvPicPr>
          <p:cNvPr id="4" name="图片 3"/>
          <p:cNvPicPr>
            <a:picLocks noChangeAspect="1"/>
          </p:cNvPicPr>
          <p:nvPr/>
        </p:nvPicPr>
        <p:blipFill>
          <a:blip r:embed="rId1"/>
          <a:stretch>
            <a:fillRect/>
          </a:stretch>
        </p:blipFill>
        <p:spPr>
          <a:xfrm>
            <a:off x="4386607" y="1450976"/>
            <a:ext cx="6982120" cy="530957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08229" y="1301303"/>
                <a:ext cx="7819485" cy="4675188"/>
              </a:xfrm>
            </p:spPr>
            <p:txBody>
              <a:bodyPr>
                <a:normAutofit/>
              </a:bodyPr>
              <a:lstStyle/>
              <a:p>
                <a:r>
                  <a:rPr kumimoji="1" lang="zh-CN" altLang="en-US"/>
                  <a:t>所有的内存单元都有唯一的地址，叫做物理地址</a:t>
                </a:r>
                <a:endParaRPr kumimoji="1" lang="en-US" altLang="zh-CN"/>
              </a:p>
              <a:p>
                <a:r>
                  <a:rPr kumimoji="1" lang="zh-CN" altLang="en-US"/>
                  <a:t>各类存储器的物理地址情况</a:t>
                </a:r>
                <a:endParaRPr kumimoji="1" lang="en-US" altLang="zh-CN"/>
              </a:p>
              <a:p>
                <a:pPr>
                  <a:buFont typeface="Wingdings" panose="05000000000000000000" pitchFamily="2" charset="2"/>
                  <a:buChar char="Ø"/>
                </a:pPr>
                <a:r>
                  <a:rPr kumimoji="1" lang="zh-CN" altLang="en-US"/>
                  <a:t>内存地址空间的大小受</a:t>
                </a:r>
                <a:r>
                  <a:rPr kumimoji="1" lang="en-US" altLang="zh-CN"/>
                  <a:t>CPU</a:t>
                </a:r>
                <a:r>
                  <a:rPr kumimoji="1" lang="zh-CN" altLang="en-US"/>
                  <a:t>地址总线宽度的限制。</a:t>
                </a:r>
                <a:r>
                  <a:rPr kumimoji="1" lang="en-US" altLang="zh-CN"/>
                  <a:t>8086</a:t>
                </a:r>
                <a:r>
                  <a:rPr kumimoji="1" lang="zh-CN" altLang="en-US"/>
                  <a:t>的地址总线宽度为</a:t>
                </a:r>
                <a:r>
                  <a:rPr kumimoji="1" lang="en-US" altLang="zh-CN"/>
                  <a:t>20</a:t>
                </a:r>
                <a:r>
                  <a:rPr kumimoji="1" lang="zh-CN" altLang="en-US"/>
                  <a:t>，可以定位</a:t>
                </a:r>
                <a14:m>
                  <m:oMath xmlns:m="http://schemas.openxmlformats.org/officeDocument/2006/math">
                    <m:sSup>
                      <m:sSupPr>
                        <m:ctrlPr>
                          <a:rPr kumimoji="1" lang="en-US" altLang="zh-CN" i="1">
                            <a:latin typeface="Cambria Math" charset="0"/>
                          </a:rPr>
                        </m:ctrlPr>
                      </m:sSupPr>
                      <m:e>
                        <m:r>
                          <a:rPr kumimoji="1" lang="en-US" altLang="zh-CN" i="1">
                            <a:latin typeface="Cambria Math" panose="02040503050406030204" pitchFamily="18" charset="0"/>
                          </a:rPr>
                          <m:t>2</m:t>
                        </m:r>
                      </m:e>
                      <m:sup>
                        <m:r>
                          <a:rPr kumimoji="1" lang="en-US" altLang="zh-CN" i="1">
                            <a:latin typeface="Cambria Math" panose="02040503050406030204" pitchFamily="18" charset="0"/>
                          </a:rPr>
                          <m:t>20</m:t>
                        </m:r>
                      </m:sup>
                    </m:sSup>
                  </m:oMath>
                </a14:m>
                <a:r>
                  <a:rPr kumimoji="1" lang="zh-CN" altLang="en-US"/>
                  <a:t>个不同的内存单元（内存地址范围</a:t>
                </a:r>
                <a:r>
                  <a:rPr kumimoji="1" lang="en-US" altLang="zh-CN"/>
                  <a:t>0x00000~0xFFFFF</a:t>
                </a:r>
                <a:r>
                  <a:rPr kumimoji="1" lang="zh-CN" altLang="en-US"/>
                  <a:t>），所以</a:t>
                </a:r>
                <a:r>
                  <a:rPr kumimoji="1" lang="en-US" altLang="zh-CN"/>
                  <a:t>8086</a:t>
                </a:r>
                <a:r>
                  <a:rPr kumimoji="1" lang="zh-CN" altLang="en-US"/>
                  <a:t>的内存空间大小为</a:t>
                </a:r>
                <a:r>
                  <a:rPr kumimoji="1" lang="en-US" altLang="zh-CN"/>
                  <a:t>1MB</a:t>
                </a:r>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0x00000~0x9FFFF</a:t>
                </a:r>
                <a:r>
                  <a:rPr kumimoji="1" lang="zh-CN" altLang="en-US"/>
                  <a:t>：主存储器。可读可写</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0xA0000~0xBFFFF</a:t>
                </a:r>
                <a:r>
                  <a:rPr kumimoji="1" lang="zh-CN" altLang="en-US"/>
                  <a:t>：向显存中写入数据，这些数据会被显卡输出到显示器。可读可写</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0xC0000~0xFFFFF</a:t>
                </a:r>
                <a:r>
                  <a:rPr kumimoji="1" lang="zh-CN" altLang="en-US"/>
                  <a:t>：存储各种硬件</a:t>
                </a:r>
                <a:r>
                  <a:rPr kumimoji="1" lang="en-US" altLang="zh-CN"/>
                  <a:t>\</a:t>
                </a:r>
                <a:r>
                  <a:rPr kumimoji="1" lang="zh-CN" altLang="en-US"/>
                  <a:t>系统信息。只读</a:t>
                </a:r>
                <a:endParaRPr kumimoji="1" lang="en-US" altLang="zh-CN"/>
              </a:p>
              <a:p>
                <a:pPr>
                  <a:buFont typeface="Wingdings" panose="05000000000000000000" pitchFamily="2" charset="2"/>
                  <a:buChar char="Ø"/>
                </a:pPr>
                <a:endParaRPr kumimoji="1" lang="en-US" altLang="zh-CN"/>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08229" y="1301303"/>
                <a:ext cx="7819485" cy="4675188"/>
              </a:xfrm>
              <a:blipFill rotWithShape="0">
                <a:blip r:embed="rId1"/>
                <a:stretch>
                  <a:fillRect l="-234" t="-652"/>
                </a:stretch>
              </a:blipFill>
            </p:spPr>
            <p:txBody>
              <a:bodyPr/>
              <a:lstStyle/>
              <a:p>
                <a:r>
                  <a:rPr lang="zh-CN" altLang="en-US">
                    <a:noFill/>
                  </a:rPr>
                  <a:t> </a:t>
                </a:r>
                <a:endParaRPr lang="zh-CN" altLang="en-US">
                  <a:noFill/>
                </a:endParaRPr>
              </a:p>
            </p:txBody>
          </p:sp>
        </mc:Fallback>
      </mc:AlternateContent>
      <p:pic>
        <p:nvPicPr>
          <p:cNvPr id="6" name="图片 5"/>
          <p:cNvPicPr>
            <a:picLocks noChangeAspect="1"/>
          </p:cNvPicPr>
          <p:nvPr/>
        </p:nvPicPr>
        <p:blipFill>
          <a:blip r:embed="rId2"/>
          <a:stretch>
            <a:fillRect/>
          </a:stretch>
        </p:blipFill>
        <p:spPr>
          <a:xfrm>
            <a:off x="8642377" y="925275"/>
            <a:ext cx="3493061" cy="574828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p:sp>
        <p:nvSpPr>
          <p:cNvPr id="3" name="内容占位符 2"/>
          <p:cNvSpPr>
            <a:spLocks noGrp="1"/>
          </p:cNvSpPr>
          <p:nvPr>
            <p:ph idx="1"/>
          </p:nvPr>
        </p:nvSpPr>
        <p:spPr>
          <a:xfrm>
            <a:off x="204684" y="1477751"/>
            <a:ext cx="4273047" cy="1523357"/>
          </a:xfrm>
        </p:spPr>
        <p:txBody>
          <a:bodyPr>
            <a:normAutofit/>
          </a:bodyPr>
          <a:lstStyle/>
          <a:p>
            <a:r>
              <a:rPr kumimoji="1" lang="zh-CN" altLang="en-US"/>
              <a:t>右图是各类存储器的逻辑连接</a:t>
            </a:r>
            <a:r>
              <a:rPr kumimoji="1" lang="en-US" altLang="zh-CN"/>
              <a:t>-</a:t>
            </a:r>
            <a:r>
              <a:rPr kumimoji="1" lang="zh-CN" altLang="en-US"/>
              <a:t>物理地址对应图</a:t>
            </a:r>
            <a:endParaRPr kumimoji="1" lang="en-US" altLang="zh-CN"/>
          </a:p>
        </p:txBody>
      </p:sp>
      <p:pic>
        <p:nvPicPr>
          <p:cNvPr id="4" name="图片 3"/>
          <p:cNvPicPr>
            <a:picLocks noChangeAspect="1"/>
          </p:cNvPicPr>
          <p:nvPr/>
        </p:nvPicPr>
        <p:blipFill>
          <a:blip r:embed="rId1"/>
          <a:stretch>
            <a:fillRect/>
          </a:stretch>
        </p:blipFill>
        <p:spPr>
          <a:xfrm>
            <a:off x="4572000" y="491933"/>
            <a:ext cx="7475456" cy="6220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a:t>CPU</a:t>
            </a:r>
            <a:r>
              <a:rPr kumimoji="1" lang="zh-CN" altLang="en-US"/>
              <a:t>访问内存单元时，要给出内存单元的地址</a:t>
            </a:r>
            <a:endParaRPr kumimoji="1" lang="en-US" altLang="zh-CN"/>
          </a:p>
          <a:p>
            <a:r>
              <a:rPr kumimoji="1" lang="en-US" altLang="zh-CN"/>
              <a:t>8086</a:t>
            </a:r>
            <a:r>
              <a:rPr kumimoji="1" lang="zh-CN" altLang="en-US"/>
              <a:t>有</a:t>
            </a:r>
            <a:r>
              <a:rPr kumimoji="1" lang="en-US" altLang="zh-CN">
                <a:solidFill>
                  <a:srgbClr val="FF0000"/>
                </a:solidFill>
              </a:rPr>
              <a:t>20</a:t>
            </a:r>
            <a:r>
              <a:rPr kumimoji="1" lang="zh-CN" altLang="en-US">
                <a:solidFill>
                  <a:srgbClr val="FF0000"/>
                </a:solidFill>
              </a:rPr>
              <a:t>位</a:t>
            </a:r>
            <a:r>
              <a:rPr kumimoji="1" lang="zh-CN" altLang="en-US"/>
              <a:t>地址总线，可以传送</a:t>
            </a:r>
            <a:r>
              <a:rPr kumimoji="1" lang="en-US" altLang="zh-CN">
                <a:solidFill>
                  <a:srgbClr val="FF0000"/>
                </a:solidFill>
              </a:rPr>
              <a:t>20</a:t>
            </a:r>
            <a:r>
              <a:rPr kumimoji="1" lang="zh-CN" altLang="en-US">
                <a:solidFill>
                  <a:srgbClr val="FF0000"/>
                </a:solidFill>
              </a:rPr>
              <a:t>位</a:t>
            </a:r>
            <a:r>
              <a:rPr kumimoji="1" lang="zh-CN" altLang="en-US"/>
              <a:t>的地址，</a:t>
            </a:r>
            <a:r>
              <a:rPr kumimoji="1" lang="en-US" altLang="zh-CN">
                <a:solidFill>
                  <a:srgbClr val="FF0000"/>
                </a:solidFill>
              </a:rPr>
              <a:t>1M</a:t>
            </a:r>
            <a:r>
              <a:rPr kumimoji="1" lang="zh-CN" altLang="en-US"/>
              <a:t>的寻址能力</a:t>
            </a:r>
            <a:endParaRPr kumimoji="1" lang="en-US" altLang="zh-CN"/>
          </a:p>
          <a:p>
            <a:r>
              <a:rPr kumimoji="1" lang="zh-CN" altLang="en-US"/>
              <a:t>但它又是</a:t>
            </a:r>
            <a:r>
              <a:rPr kumimoji="1" lang="en-US" altLang="zh-CN">
                <a:solidFill>
                  <a:srgbClr val="FF0000"/>
                </a:solidFill>
              </a:rPr>
              <a:t>16</a:t>
            </a:r>
            <a:r>
              <a:rPr kumimoji="1" lang="zh-CN" altLang="en-US">
                <a:solidFill>
                  <a:srgbClr val="FF0000"/>
                </a:solidFill>
              </a:rPr>
              <a:t>位</a:t>
            </a:r>
            <a:r>
              <a:rPr kumimoji="1" lang="zh-CN" altLang="en-US"/>
              <a:t>结构的</a:t>
            </a:r>
            <a:r>
              <a:rPr kumimoji="1" lang="en-US" altLang="zh-CN"/>
              <a:t>CPU</a:t>
            </a:r>
            <a:r>
              <a:rPr kumimoji="1" lang="zh-CN" altLang="en-US"/>
              <a:t>，它内部能够一次性处理、传输、暂时存储的地址为</a:t>
            </a:r>
            <a:r>
              <a:rPr kumimoji="1" lang="en-US" altLang="zh-CN">
                <a:solidFill>
                  <a:srgbClr val="FF0000"/>
                </a:solidFill>
              </a:rPr>
              <a:t>16</a:t>
            </a:r>
            <a:r>
              <a:rPr kumimoji="1" lang="zh-CN" altLang="en-US">
                <a:solidFill>
                  <a:srgbClr val="FF0000"/>
                </a:solidFill>
              </a:rPr>
              <a:t>位</a:t>
            </a:r>
            <a:r>
              <a:rPr kumimoji="1" lang="zh-CN" altLang="en-US"/>
              <a:t>。如果将地址从内部简单地发出，那么它只能送出</a:t>
            </a:r>
            <a:r>
              <a:rPr kumimoji="1" lang="en-US" altLang="zh-CN">
                <a:solidFill>
                  <a:srgbClr val="FF0000"/>
                </a:solidFill>
              </a:rPr>
              <a:t>16</a:t>
            </a:r>
            <a:r>
              <a:rPr kumimoji="1" lang="zh-CN" altLang="en-US">
                <a:solidFill>
                  <a:srgbClr val="FF0000"/>
                </a:solidFill>
              </a:rPr>
              <a:t>位</a:t>
            </a:r>
            <a:r>
              <a:rPr kumimoji="1" lang="zh-CN" altLang="en-US"/>
              <a:t>的地址，表现出来的寻址能力只有</a:t>
            </a:r>
            <a:r>
              <a:rPr kumimoji="1" lang="en-US" altLang="zh-CN"/>
              <a:t>64KB</a:t>
            </a:r>
            <a:endParaRPr kumimoji="1" lang="en-US" altLang="zh-CN"/>
          </a:p>
        </p:txBody>
      </p:sp>
      <p:pic>
        <p:nvPicPr>
          <p:cNvPr id="18" name="图片 17"/>
          <p:cNvPicPr>
            <a:picLocks noChangeAspect="1"/>
          </p:cNvPicPr>
          <p:nvPr/>
        </p:nvPicPr>
        <p:blipFill>
          <a:blip r:embed="rId1"/>
          <a:stretch>
            <a:fillRect/>
          </a:stretch>
        </p:blipFill>
        <p:spPr>
          <a:xfrm>
            <a:off x="8003466" y="2988803"/>
            <a:ext cx="2273862" cy="3741937"/>
          </a:xfrm>
          <a:prstGeom prst="rect">
            <a:avLst/>
          </a:prstGeom>
          <a:ln>
            <a:noFill/>
          </a:ln>
        </p:spPr>
        <p:style>
          <a:lnRef idx="2">
            <a:schemeClr val="dk1"/>
          </a:lnRef>
          <a:fillRef idx="1">
            <a:schemeClr val="lt1"/>
          </a:fillRef>
          <a:effectRef idx="0">
            <a:schemeClr val="dk1"/>
          </a:effectRef>
          <a:fontRef idx="minor">
            <a:schemeClr val="dk1"/>
          </a:fontRef>
        </p:style>
      </p:pic>
      <p:sp>
        <p:nvSpPr>
          <p:cNvPr id="20" name="矩形 19"/>
          <p:cNvSpPr/>
          <p:nvPr/>
        </p:nvSpPr>
        <p:spPr>
          <a:xfrm>
            <a:off x="1231039" y="4137449"/>
            <a:ext cx="2511403"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endParaRPr lang="en-US" altLang="zh-CN" sz="2000" b="1"/>
          </a:p>
          <a:p>
            <a:pPr algn="ctr"/>
            <a:r>
              <a:rPr lang="en-US" altLang="zh-CN" sz="2000" b="1"/>
              <a:t>8086CPU</a:t>
            </a: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21" name="矩形 20"/>
          <p:cNvSpPr/>
          <p:nvPr/>
        </p:nvSpPr>
        <p:spPr>
          <a:xfrm>
            <a:off x="3733015" y="4590345"/>
            <a:ext cx="4251597" cy="31159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endParaRPr lang="en-US" altLang="zh-CN" sz="2000" b="1"/>
          </a:p>
          <a:p>
            <a:pPr algn="ctr"/>
            <a:r>
              <a:rPr lang="en-US" altLang="zh-CN" sz="2000" b="1"/>
              <a:t>20</a:t>
            </a:r>
            <a:r>
              <a:rPr lang="zh-CN" altLang="en-US" sz="2000" b="1"/>
              <a:t>位总线</a:t>
            </a: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9" name="文本框 8"/>
          <p:cNvSpPr txBox="1"/>
          <p:nvPr/>
        </p:nvSpPr>
        <p:spPr>
          <a:xfrm>
            <a:off x="1923124" y="4970312"/>
            <a:ext cx="1127232" cy="369332"/>
          </a:xfrm>
          <a:prstGeom prst="rect">
            <a:avLst/>
          </a:prstGeom>
          <a:noFill/>
        </p:spPr>
        <p:txBody>
          <a:bodyPr wrap="none" rtlCol="0">
            <a:spAutoFit/>
          </a:bodyPr>
          <a:lstStyle/>
          <a:p>
            <a:r>
              <a:rPr lang="en-US" altLang="zh-CN"/>
              <a:t>16</a:t>
            </a:r>
            <a:r>
              <a:rPr lang="zh-CN" altLang="en-US"/>
              <a:t>位结构</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1"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4" name="图片 3"/>
          <p:cNvPicPr>
            <a:picLocks noChangeAspect="1"/>
          </p:cNvPicPr>
          <p:nvPr/>
        </p:nvPicPr>
        <p:blipFill>
          <a:blip r:embed="rId1"/>
          <a:stretch>
            <a:fillRect/>
          </a:stretch>
        </p:blipFill>
        <p:spPr>
          <a:xfrm>
            <a:off x="0" y="2061347"/>
            <a:ext cx="7692272" cy="4654519"/>
          </a:xfrm>
          <a:prstGeom prst="rect">
            <a:avLst/>
          </a:prstGeom>
        </p:spPr>
      </p:pic>
      <p:pic>
        <p:nvPicPr>
          <p:cNvPr id="7" name="图片 6"/>
          <p:cNvPicPr>
            <a:picLocks noChangeAspect="1"/>
          </p:cNvPicPr>
          <p:nvPr/>
        </p:nvPicPr>
        <p:blipFill>
          <a:blip r:embed="rId2"/>
          <a:stretch>
            <a:fillRect/>
          </a:stretch>
        </p:blipFill>
        <p:spPr>
          <a:xfrm>
            <a:off x="4854802" y="2108480"/>
            <a:ext cx="7291284" cy="1778485"/>
          </a:xfrm>
          <a:prstGeom prst="rect">
            <a:avLst/>
          </a:prstGeom>
        </p:spPr>
      </p:pic>
      <p:sp>
        <p:nvSpPr>
          <p:cNvPr id="8" name="矩形 7"/>
          <p:cNvSpPr/>
          <p:nvPr/>
        </p:nvSpPr>
        <p:spPr>
          <a:xfrm>
            <a:off x="389641" y="1449632"/>
            <a:ext cx="9583918" cy="369332"/>
          </a:xfrm>
          <a:prstGeom prst="rect">
            <a:avLst/>
          </a:prstGeom>
        </p:spPr>
        <p:txBody>
          <a:bodyPr wrap="square">
            <a:spAutoFit/>
          </a:bodyPr>
          <a:lstStyle/>
          <a:p>
            <a:r>
              <a:rPr kumimoji="1" lang="en-US" altLang="zh-CN"/>
              <a:t>8086</a:t>
            </a:r>
            <a:r>
              <a:rPr kumimoji="1" lang="zh-CN" altLang="en-US"/>
              <a:t>采用一种在内部用</a:t>
            </a:r>
            <a:r>
              <a:rPr kumimoji="1" lang="en-US" altLang="zh-CN">
                <a:solidFill>
                  <a:srgbClr val="FF0000"/>
                </a:solidFill>
              </a:rPr>
              <a:t>2</a:t>
            </a:r>
            <a:r>
              <a:rPr kumimoji="1" lang="zh-CN" altLang="en-US">
                <a:solidFill>
                  <a:srgbClr val="FF0000"/>
                </a:solidFill>
              </a:rPr>
              <a:t>个</a:t>
            </a:r>
            <a:r>
              <a:rPr kumimoji="1" lang="en-US" altLang="zh-CN">
                <a:solidFill>
                  <a:srgbClr val="FF0000"/>
                </a:solidFill>
              </a:rPr>
              <a:t>16</a:t>
            </a:r>
            <a:r>
              <a:rPr kumimoji="1" lang="zh-CN" altLang="en-US">
                <a:solidFill>
                  <a:srgbClr val="FF0000"/>
                </a:solidFill>
              </a:rPr>
              <a:t>位地址</a:t>
            </a:r>
            <a:r>
              <a:rPr kumimoji="1" lang="zh-CN" altLang="en-US"/>
              <a:t>合成的方法来生成</a:t>
            </a:r>
            <a:r>
              <a:rPr kumimoji="1" lang="en-US" altLang="zh-CN">
                <a:solidFill>
                  <a:srgbClr val="FF0000"/>
                </a:solidFill>
              </a:rPr>
              <a:t>1</a:t>
            </a:r>
            <a:r>
              <a:rPr kumimoji="1" lang="zh-CN" altLang="en-US">
                <a:solidFill>
                  <a:srgbClr val="FF0000"/>
                </a:solidFill>
              </a:rPr>
              <a:t>个</a:t>
            </a:r>
            <a:r>
              <a:rPr kumimoji="1" lang="en-US" altLang="zh-CN">
                <a:solidFill>
                  <a:srgbClr val="FF0000"/>
                </a:solidFill>
              </a:rPr>
              <a:t>20</a:t>
            </a:r>
            <a:r>
              <a:rPr kumimoji="1" lang="zh-CN" altLang="en-US">
                <a:solidFill>
                  <a:srgbClr val="FF0000"/>
                </a:solidFill>
              </a:rPr>
              <a:t>位的物理地址</a:t>
            </a:r>
            <a:endParaRPr kumimoji="1" lang="en-US" altLang="zh-CN">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编程语言的发展</a:t>
            </a:r>
            <a:endParaRPr kumimoji="1" lang="en-US" altLang="zh-CN"/>
          </a:p>
        </p:txBody>
      </p:sp>
      <p:sp>
        <p:nvSpPr>
          <p:cNvPr id="3" name="内容占位符 2"/>
          <p:cNvSpPr>
            <a:spLocks noGrp="1"/>
          </p:cNvSpPr>
          <p:nvPr>
            <p:ph idx="1"/>
          </p:nvPr>
        </p:nvSpPr>
        <p:spPr>
          <a:xfrm>
            <a:off x="664639" y="1450976"/>
            <a:ext cx="5900284" cy="4675188"/>
          </a:xfrm>
        </p:spPr>
        <p:txBody>
          <a:bodyPr>
            <a:normAutofit/>
          </a:bodyPr>
          <a:lstStyle/>
          <a:p>
            <a:r>
              <a:rPr kumimoji="1" lang="zh-CN" altLang="en-US"/>
              <a:t>机器语言</a:t>
            </a:r>
            <a:endParaRPr kumimoji="1" lang="en-US" altLang="zh-CN"/>
          </a:p>
          <a:p>
            <a:pPr>
              <a:buFont typeface="Wingdings" panose="05000000000000000000" pitchFamily="2" charset="2"/>
              <a:buChar char="Ø"/>
            </a:pPr>
            <a:r>
              <a:rPr kumimoji="1" lang="zh-CN" altLang="en-US"/>
              <a:t>由</a:t>
            </a:r>
            <a:r>
              <a:rPr kumimoji="1" lang="en-US" altLang="zh-CN"/>
              <a:t>0</a:t>
            </a:r>
            <a:r>
              <a:rPr kumimoji="1" lang="zh-CN" altLang="en-US"/>
              <a:t>和</a:t>
            </a:r>
            <a:r>
              <a:rPr kumimoji="1" lang="en-US" altLang="zh-CN"/>
              <a:t>1</a:t>
            </a:r>
            <a:r>
              <a:rPr kumimoji="1" lang="zh-CN" altLang="en-US"/>
              <a:t>组成</a:t>
            </a:r>
            <a:endParaRPr kumimoji="1" lang="en-US" altLang="zh-CN"/>
          </a:p>
          <a:p>
            <a:pPr marL="0" indent="0">
              <a:buNone/>
            </a:pPr>
            <a:endParaRPr kumimoji="1" lang="en-US" altLang="zh-CN"/>
          </a:p>
          <a:p>
            <a:r>
              <a:rPr kumimoji="1" lang="zh-CN" altLang="en-US"/>
              <a:t>汇编语言（</a:t>
            </a:r>
            <a:r>
              <a:rPr lang="en-US" altLang="zh-CN"/>
              <a:t>Assembly Language</a:t>
            </a:r>
            <a:r>
              <a:rPr kumimoji="1" lang="zh-CN" altLang="en-US"/>
              <a:t>）</a:t>
            </a:r>
            <a:endParaRPr kumimoji="1" lang="en-US" altLang="zh-CN"/>
          </a:p>
          <a:p>
            <a:pPr>
              <a:buFont typeface="Wingdings" panose="05000000000000000000" pitchFamily="2" charset="2"/>
              <a:buChar char="Ø"/>
            </a:pPr>
            <a:r>
              <a:rPr kumimoji="1" lang="zh-CN" altLang="en-US"/>
              <a:t>用符号代替了</a:t>
            </a:r>
            <a:r>
              <a:rPr kumimoji="1" lang="en-US" altLang="zh-CN"/>
              <a:t>0</a:t>
            </a:r>
            <a:r>
              <a:rPr kumimoji="1" lang="zh-CN" altLang="en-US"/>
              <a:t>和</a:t>
            </a:r>
            <a:r>
              <a:rPr kumimoji="1" lang="en-US" altLang="zh-CN"/>
              <a:t>1</a:t>
            </a:r>
            <a:r>
              <a:rPr kumimoji="1" lang="zh-CN" altLang="en-US"/>
              <a:t>，比机器语言便于阅读和记忆</a:t>
            </a:r>
            <a:endParaRPr kumimoji="1" lang="en-US" altLang="zh-CN"/>
          </a:p>
          <a:p>
            <a:pPr marL="0" indent="0">
              <a:buNone/>
            </a:pPr>
            <a:endParaRPr kumimoji="1" lang="en-US" altLang="zh-CN"/>
          </a:p>
          <a:p>
            <a:r>
              <a:rPr kumimoji="1" lang="zh-CN" altLang="en-US"/>
              <a:t>高级语言</a:t>
            </a:r>
            <a:endParaRPr kumimoji="1" lang="en-US" altLang="zh-CN"/>
          </a:p>
          <a:p>
            <a:pPr>
              <a:buFont typeface="Wingdings" panose="05000000000000000000" pitchFamily="2" charset="2"/>
              <a:buChar char="Ø"/>
            </a:pPr>
            <a:r>
              <a:rPr kumimoji="1" lang="en-US" altLang="zh-CN"/>
              <a:t>C\C++\Java\Swift</a:t>
            </a:r>
            <a:r>
              <a:rPr kumimoji="1" lang="zh-CN" altLang="en-US"/>
              <a:t>等，更接近人类自然语言</a:t>
            </a:r>
            <a:endParaRPr kumimoji="1" lang="en-US" altLang="zh-CN"/>
          </a:p>
        </p:txBody>
      </p:sp>
      <p:sp>
        <p:nvSpPr>
          <p:cNvPr id="5" name="内容占位符 2"/>
          <p:cNvSpPr txBox="1"/>
          <p:nvPr/>
        </p:nvSpPr>
        <p:spPr>
          <a:xfrm>
            <a:off x="6916181" y="1464167"/>
            <a:ext cx="5084141" cy="2029309"/>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a:t>操作：将寄存器</a:t>
            </a:r>
            <a:r>
              <a:rPr kumimoji="1" lang="en-US" altLang="zh-CN"/>
              <a:t>BX</a:t>
            </a:r>
            <a:r>
              <a:rPr kumimoji="1" lang="zh-CN" altLang="en-US"/>
              <a:t>的内容送入寄存器</a:t>
            </a:r>
            <a:r>
              <a:rPr kumimoji="1" lang="en-US" altLang="zh-CN"/>
              <a:t>AX</a:t>
            </a:r>
            <a:endParaRPr kumimoji="1" lang="en-US" altLang="zh-CN"/>
          </a:p>
          <a:p>
            <a:pPr>
              <a:buFont typeface="Wingdings" panose="05000000000000000000" pitchFamily="2" charset="2"/>
              <a:buChar char="Ø"/>
            </a:pPr>
            <a:r>
              <a:rPr kumimoji="1" lang="zh-CN" altLang="en-US"/>
              <a:t>机器语言：</a:t>
            </a:r>
            <a:r>
              <a:rPr kumimoji="1" lang="en-US" altLang="zh-CN"/>
              <a:t>1000100111011000</a:t>
            </a:r>
            <a:endParaRPr kumimoji="1" lang="en-US" altLang="zh-CN"/>
          </a:p>
          <a:p>
            <a:pPr>
              <a:buFont typeface="Wingdings" panose="05000000000000000000" pitchFamily="2" charset="2"/>
              <a:buChar char="Ø"/>
            </a:pPr>
            <a:r>
              <a:rPr kumimoji="1" lang="zh-CN" altLang="en-US"/>
              <a:t>汇编语言：</a:t>
            </a:r>
            <a:r>
              <a:rPr kumimoji="1" lang="en-US" altLang="zh-CN"/>
              <a:t>mov ax, bx</a:t>
            </a:r>
            <a:endParaRPr kumimoji="1" lang="en-US" altLang="zh-CN"/>
          </a:p>
          <a:p>
            <a:pPr>
              <a:buFont typeface="Wingdings" panose="05000000000000000000" pitchFamily="2" charset="2"/>
              <a:buChar char="Ø"/>
            </a:pPr>
            <a:r>
              <a:rPr kumimoji="1" lang="zh-CN" altLang="en-US"/>
              <a:t>高级语言：</a:t>
            </a:r>
            <a:r>
              <a:rPr kumimoji="1" lang="en-US" altLang="zh-CN"/>
              <a:t>ax</a:t>
            </a:r>
            <a:r>
              <a:rPr kumimoji="1" lang="zh-CN" altLang="en-US"/>
              <a:t> </a:t>
            </a:r>
            <a:r>
              <a:rPr kumimoji="1" lang="en-US" altLang="zh-CN"/>
              <a:t>=</a:t>
            </a:r>
            <a:r>
              <a:rPr kumimoji="1" lang="zh-CN" altLang="en-US"/>
              <a:t> </a:t>
            </a:r>
            <a:r>
              <a:rPr kumimoji="1" lang="en-US" altLang="zh-CN"/>
              <a:t>bx;</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wipe(left)">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wipe(left)">
                                      <p:cBhvr>
                                        <p:cTn id="5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3" name="图片 2"/>
          <p:cNvPicPr>
            <a:picLocks noChangeAspect="1"/>
          </p:cNvPicPr>
          <p:nvPr/>
        </p:nvPicPr>
        <p:blipFill>
          <a:blip r:embed="rId1"/>
          <a:stretch>
            <a:fillRect/>
          </a:stretch>
        </p:blipFill>
        <p:spPr>
          <a:xfrm>
            <a:off x="122551" y="1225887"/>
            <a:ext cx="11953188" cy="879942"/>
          </a:xfrm>
          <a:prstGeom prst="rect">
            <a:avLst/>
          </a:prstGeom>
        </p:spPr>
      </p:pic>
      <p:pic>
        <p:nvPicPr>
          <p:cNvPr id="5" name="图片 4"/>
          <p:cNvPicPr>
            <a:picLocks noChangeAspect="1"/>
          </p:cNvPicPr>
          <p:nvPr/>
        </p:nvPicPr>
        <p:blipFill>
          <a:blip r:embed="rId2"/>
          <a:stretch>
            <a:fillRect/>
          </a:stretch>
        </p:blipFill>
        <p:spPr>
          <a:xfrm>
            <a:off x="259483" y="2283937"/>
            <a:ext cx="3011618" cy="1675101"/>
          </a:xfrm>
          <a:prstGeom prst="rect">
            <a:avLst/>
          </a:prstGeom>
        </p:spPr>
      </p:pic>
      <p:pic>
        <p:nvPicPr>
          <p:cNvPr id="6" name="图片 5"/>
          <p:cNvPicPr>
            <a:picLocks noChangeAspect="1"/>
          </p:cNvPicPr>
          <p:nvPr/>
        </p:nvPicPr>
        <p:blipFill>
          <a:blip r:embed="rId3"/>
          <a:stretch>
            <a:fillRect/>
          </a:stretch>
        </p:blipFill>
        <p:spPr>
          <a:xfrm>
            <a:off x="4581528" y="2283937"/>
            <a:ext cx="2693418" cy="1675101"/>
          </a:xfrm>
          <a:prstGeom prst="rect">
            <a:avLst/>
          </a:prstGeom>
        </p:spPr>
      </p:pic>
      <p:pic>
        <p:nvPicPr>
          <p:cNvPr id="8" name="图片 7"/>
          <p:cNvPicPr>
            <a:picLocks noChangeAspect="1"/>
          </p:cNvPicPr>
          <p:nvPr/>
        </p:nvPicPr>
        <p:blipFill>
          <a:blip r:embed="rId4"/>
          <a:stretch>
            <a:fillRect/>
          </a:stretch>
        </p:blipFill>
        <p:spPr>
          <a:xfrm>
            <a:off x="7988336" y="2283937"/>
            <a:ext cx="2663954" cy="1679318"/>
          </a:xfrm>
          <a:prstGeom prst="rect">
            <a:avLst/>
          </a:prstGeom>
        </p:spPr>
      </p:pic>
      <p:pic>
        <p:nvPicPr>
          <p:cNvPr id="9" name="图片 8"/>
          <p:cNvPicPr>
            <a:picLocks noChangeAspect="1"/>
          </p:cNvPicPr>
          <p:nvPr/>
        </p:nvPicPr>
        <p:blipFill>
          <a:blip r:embed="rId5"/>
          <a:stretch>
            <a:fillRect/>
          </a:stretch>
        </p:blipFill>
        <p:spPr>
          <a:xfrm>
            <a:off x="259483" y="4330831"/>
            <a:ext cx="3987536" cy="1906168"/>
          </a:xfrm>
          <a:prstGeom prst="rect">
            <a:avLst/>
          </a:prstGeom>
        </p:spPr>
      </p:pic>
      <p:pic>
        <p:nvPicPr>
          <p:cNvPr id="10" name="图片 9"/>
          <p:cNvPicPr>
            <a:picLocks noChangeAspect="1"/>
          </p:cNvPicPr>
          <p:nvPr/>
        </p:nvPicPr>
        <p:blipFill>
          <a:blip r:embed="rId6"/>
          <a:stretch>
            <a:fillRect/>
          </a:stretch>
        </p:blipFill>
        <p:spPr>
          <a:xfrm>
            <a:off x="7426602" y="4330831"/>
            <a:ext cx="4422891" cy="1912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6" name="图片 5"/>
          <p:cNvPicPr>
            <a:picLocks noChangeAspect="1"/>
          </p:cNvPicPr>
          <p:nvPr/>
        </p:nvPicPr>
        <p:blipFill>
          <a:blip r:embed="rId1"/>
          <a:stretch>
            <a:fillRect/>
          </a:stretch>
        </p:blipFill>
        <p:spPr>
          <a:xfrm>
            <a:off x="532663" y="1525920"/>
            <a:ext cx="4436981" cy="2660806"/>
          </a:xfrm>
          <a:prstGeom prst="rect">
            <a:avLst/>
          </a:prstGeom>
        </p:spPr>
      </p:pic>
      <p:pic>
        <p:nvPicPr>
          <p:cNvPr id="8" name="图片 7"/>
          <p:cNvPicPr>
            <a:picLocks noChangeAspect="1"/>
          </p:cNvPicPr>
          <p:nvPr/>
        </p:nvPicPr>
        <p:blipFill>
          <a:blip r:embed="rId2"/>
          <a:stretch>
            <a:fillRect/>
          </a:stretch>
        </p:blipFill>
        <p:spPr>
          <a:xfrm>
            <a:off x="532663" y="4337556"/>
            <a:ext cx="9643621" cy="9136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内存的分段管理</a:t>
            </a:r>
            <a:endParaRPr kumimoji="1" lang="en-US" altLang="zh-CN"/>
          </a:p>
        </p:txBody>
      </p:sp>
      <p:sp>
        <p:nvSpPr>
          <p:cNvPr id="3" name="内容占位符 2"/>
          <p:cNvSpPr>
            <a:spLocks noGrp="1"/>
          </p:cNvSpPr>
          <p:nvPr>
            <p:ph idx="1"/>
          </p:nvPr>
        </p:nvSpPr>
        <p:spPr>
          <a:xfrm>
            <a:off x="664638" y="1243584"/>
            <a:ext cx="11063535" cy="1784715"/>
          </a:xfrm>
        </p:spPr>
        <p:txBody>
          <a:bodyPr>
            <a:normAutofit/>
          </a:bodyPr>
          <a:lstStyle/>
          <a:p>
            <a:r>
              <a:rPr kumimoji="1" lang="en-US" altLang="zh-CN" sz="1800"/>
              <a:t>8086</a:t>
            </a:r>
            <a:r>
              <a:rPr kumimoji="1" lang="zh-CN" altLang="en-US" sz="1800"/>
              <a:t>是用“</a:t>
            </a:r>
            <a:r>
              <a:rPr kumimoji="1" lang="zh-CN" altLang="en-US" sz="1800">
                <a:solidFill>
                  <a:srgbClr val="FF0000"/>
                </a:solidFill>
              </a:rPr>
              <a:t>起始地址（段地址</a:t>
            </a:r>
            <a:r>
              <a:rPr kumimoji="1" lang="en-US" altLang="zh-CN" sz="1800">
                <a:solidFill>
                  <a:srgbClr val="FF0000"/>
                </a:solidFill>
              </a:rPr>
              <a:t>×16</a:t>
            </a:r>
            <a:r>
              <a:rPr kumimoji="1" lang="zh-CN" altLang="en-US" sz="1800">
                <a:solidFill>
                  <a:srgbClr val="FF0000"/>
                </a:solidFill>
              </a:rPr>
              <a:t>） </a:t>
            </a:r>
            <a:r>
              <a:rPr kumimoji="1" lang="en-US" altLang="zh-CN" sz="1800">
                <a:solidFill>
                  <a:srgbClr val="FF0000"/>
                </a:solidFill>
              </a:rPr>
              <a:t>+ </a:t>
            </a:r>
            <a:r>
              <a:rPr kumimoji="1" lang="zh-CN" altLang="en-US" sz="1800">
                <a:solidFill>
                  <a:srgbClr val="FF0000"/>
                </a:solidFill>
              </a:rPr>
              <a:t>偏移地址 </a:t>
            </a:r>
            <a:r>
              <a:rPr kumimoji="1" lang="en-US" altLang="zh-CN" sz="1800">
                <a:solidFill>
                  <a:srgbClr val="FF0000"/>
                </a:solidFill>
              </a:rPr>
              <a:t>= </a:t>
            </a:r>
            <a:r>
              <a:rPr kumimoji="1" lang="zh-CN" altLang="en-US" sz="1800">
                <a:solidFill>
                  <a:srgbClr val="FF0000"/>
                </a:solidFill>
              </a:rPr>
              <a:t>物理地址</a:t>
            </a:r>
            <a:r>
              <a:rPr kumimoji="1" lang="zh-CN" altLang="en-US" sz="1800"/>
              <a:t>”的方式给出物理地址</a:t>
            </a:r>
            <a:endParaRPr kumimoji="1" lang="en-US" altLang="zh-CN" sz="1800"/>
          </a:p>
          <a:p>
            <a:r>
              <a:rPr kumimoji="1" lang="zh-CN" altLang="en-US" sz="1800"/>
              <a:t>为了开发方便，我们可以采取分段的方法来管理内存，比如：</a:t>
            </a:r>
            <a:endParaRPr kumimoji="1" lang="en-US" altLang="zh-CN" sz="1800"/>
          </a:p>
          <a:p>
            <a:pPr>
              <a:buFont typeface="Wingdings" panose="05000000000000000000" pitchFamily="2" charset="2"/>
              <a:buChar char="Ø"/>
            </a:pPr>
            <a:r>
              <a:rPr kumimoji="1" lang="zh-CN" altLang="en-US" sz="1800"/>
              <a:t>地址</a:t>
            </a:r>
            <a:r>
              <a:rPr kumimoji="1" lang="en-US" altLang="zh-CN" sz="1800"/>
              <a:t>10000H~100FFH</a:t>
            </a:r>
            <a:r>
              <a:rPr kumimoji="1" lang="zh-CN" altLang="en-US" sz="1800"/>
              <a:t>的内存单元组成一个段，该段的</a:t>
            </a:r>
            <a:r>
              <a:rPr kumimoji="1" lang="zh-CN" altLang="en-US" sz="1800">
                <a:solidFill>
                  <a:srgbClr val="FF0000"/>
                </a:solidFill>
              </a:rPr>
              <a:t>起始地址</a:t>
            </a:r>
            <a:r>
              <a:rPr kumimoji="1" lang="zh-CN" altLang="en-US" sz="1800"/>
              <a:t>为</a:t>
            </a:r>
            <a:r>
              <a:rPr kumimoji="1" lang="en-US" altLang="zh-CN" sz="1800"/>
              <a:t>10000H</a:t>
            </a:r>
            <a:r>
              <a:rPr kumimoji="1" lang="zh-CN" altLang="en-US" sz="1800"/>
              <a:t>，</a:t>
            </a:r>
            <a:r>
              <a:rPr kumimoji="1" lang="zh-CN" altLang="en-US" sz="1800">
                <a:solidFill>
                  <a:srgbClr val="FF0000"/>
                </a:solidFill>
              </a:rPr>
              <a:t>段地址</a:t>
            </a:r>
            <a:r>
              <a:rPr kumimoji="1" lang="zh-CN" altLang="en-US" sz="1800"/>
              <a:t>为</a:t>
            </a:r>
            <a:r>
              <a:rPr kumimoji="1" lang="en-US" altLang="zh-CN" sz="1800"/>
              <a:t>1000H</a:t>
            </a:r>
            <a:r>
              <a:rPr kumimoji="1" lang="zh-CN" altLang="en-US" sz="1800"/>
              <a:t>，大小为</a:t>
            </a:r>
            <a:r>
              <a:rPr kumimoji="1" lang="en-US" altLang="zh-CN" sz="1800"/>
              <a:t>100H</a:t>
            </a:r>
            <a:endParaRPr kumimoji="1" lang="en-US" altLang="zh-CN" sz="1800"/>
          </a:p>
          <a:p>
            <a:pPr>
              <a:buFont typeface="Wingdings" panose="05000000000000000000" pitchFamily="2" charset="2"/>
              <a:buChar char="Ø"/>
            </a:pPr>
            <a:r>
              <a:rPr kumimoji="1" lang="zh-CN" altLang="en-US" sz="1800"/>
              <a:t>地址</a:t>
            </a:r>
            <a:r>
              <a:rPr kumimoji="1" lang="en-US" altLang="zh-CN" sz="1800"/>
              <a:t>10000H~1007FH</a:t>
            </a:r>
            <a:r>
              <a:rPr kumimoji="1" lang="zh-CN" altLang="en-US" sz="1800"/>
              <a:t>、</a:t>
            </a:r>
            <a:r>
              <a:rPr kumimoji="1" lang="en-US" altLang="zh-CN" sz="1800"/>
              <a:t>10080H~100FFH</a:t>
            </a:r>
            <a:r>
              <a:rPr kumimoji="1" lang="zh-CN" altLang="en-US" sz="1800"/>
              <a:t>的内存单元组成</a:t>
            </a:r>
            <a:r>
              <a:rPr kumimoji="1" lang="en-US" altLang="zh-CN" sz="1800"/>
              <a:t>2</a:t>
            </a:r>
            <a:r>
              <a:rPr kumimoji="1" lang="zh-CN" altLang="en-US" sz="1800"/>
              <a:t>个段，它们的</a:t>
            </a:r>
            <a:r>
              <a:rPr kumimoji="1" lang="zh-CN" altLang="en-US" sz="1800">
                <a:solidFill>
                  <a:srgbClr val="FF0000"/>
                </a:solidFill>
              </a:rPr>
              <a:t>起始地址</a:t>
            </a:r>
            <a:r>
              <a:rPr kumimoji="1" lang="zh-CN" altLang="en-US" sz="1800"/>
              <a:t>为：</a:t>
            </a:r>
            <a:r>
              <a:rPr kumimoji="1" lang="en-US" altLang="zh-CN" sz="1800"/>
              <a:t>10000H</a:t>
            </a:r>
            <a:r>
              <a:rPr kumimoji="1" lang="zh-CN" altLang="en-US" sz="1800"/>
              <a:t>和</a:t>
            </a:r>
            <a:r>
              <a:rPr kumimoji="1" lang="en-US" altLang="zh-CN" sz="1800"/>
              <a:t>10080H</a:t>
            </a:r>
            <a:r>
              <a:rPr kumimoji="1" lang="zh-CN" altLang="en-US" sz="1800"/>
              <a:t>，</a:t>
            </a:r>
            <a:r>
              <a:rPr kumimoji="1" lang="zh-CN" altLang="en-US" sz="1800">
                <a:solidFill>
                  <a:srgbClr val="FF0000"/>
                </a:solidFill>
              </a:rPr>
              <a:t>段地址</a:t>
            </a:r>
            <a:r>
              <a:rPr kumimoji="1" lang="zh-CN" altLang="en-US" sz="1800"/>
              <a:t>为</a:t>
            </a:r>
            <a:r>
              <a:rPr kumimoji="1" lang="en-US" altLang="zh-CN" sz="1800"/>
              <a:t>1000H</a:t>
            </a:r>
            <a:r>
              <a:rPr kumimoji="1" lang="zh-CN" altLang="en-US" sz="1800"/>
              <a:t>和</a:t>
            </a:r>
            <a:r>
              <a:rPr kumimoji="1" lang="en-US" altLang="zh-CN" sz="1800"/>
              <a:t>1008H</a:t>
            </a:r>
            <a:r>
              <a:rPr kumimoji="1" lang="zh-CN" altLang="en-US" sz="1800"/>
              <a:t>，大小都为</a:t>
            </a:r>
            <a:r>
              <a:rPr kumimoji="1" lang="en-US" altLang="zh-CN" sz="1800"/>
              <a:t>80H</a:t>
            </a:r>
            <a:endParaRPr kumimoji="1" lang="en-US" altLang="zh-CN" sz="1800"/>
          </a:p>
        </p:txBody>
      </p:sp>
      <p:pic>
        <p:nvPicPr>
          <p:cNvPr id="4" name="图片 3"/>
          <p:cNvPicPr>
            <a:picLocks noChangeAspect="1"/>
          </p:cNvPicPr>
          <p:nvPr/>
        </p:nvPicPr>
        <p:blipFill>
          <a:blip r:embed="rId1"/>
          <a:stretch>
            <a:fillRect/>
          </a:stretch>
        </p:blipFill>
        <p:spPr>
          <a:xfrm>
            <a:off x="873989" y="3262950"/>
            <a:ext cx="3188963" cy="3481425"/>
          </a:xfrm>
          <a:prstGeom prst="rect">
            <a:avLst/>
          </a:prstGeom>
        </p:spPr>
      </p:pic>
      <p:pic>
        <p:nvPicPr>
          <p:cNvPr id="5" name="图片 4"/>
          <p:cNvPicPr>
            <a:picLocks noChangeAspect="1"/>
          </p:cNvPicPr>
          <p:nvPr/>
        </p:nvPicPr>
        <p:blipFill>
          <a:blip r:embed="rId2"/>
          <a:stretch>
            <a:fillRect/>
          </a:stretch>
        </p:blipFill>
        <p:spPr>
          <a:xfrm>
            <a:off x="7656285" y="3028299"/>
            <a:ext cx="3382503" cy="365404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内存的分段管理</a:t>
            </a:r>
            <a:endParaRPr kumimoji="1" lang="en-US" altLang="zh-CN"/>
          </a:p>
        </p:txBody>
      </p:sp>
      <p:sp>
        <p:nvSpPr>
          <p:cNvPr id="3" name="内容占位符 2"/>
          <p:cNvSpPr>
            <a:spLocks noGrp="1"/>
          </p:cNvSpPr>
          <p:nvPr>
            <p:ph idx="1"/>
          </p:nvPr>
        </p:nvSpPr>
        <p:spPr>
          <a:xfrm>
            <a:off x="664638" y="1363903"/>
            <a:ext cx="11063535" cy="549121"/>
          </a:xfrm>
        </p:spPr>
        <p:txBody>
          <a:bodyPr>
            <a:normAutofit/>
          </a:bodyPr>
          <a:lstStyle/>
          <a:p>
            <a:pPr>
              <a:buFont typeface="Wingdings" panose="05000000000000000000" pitchFamily="2" charset="2"/>
              <a:buChar char="l"/>
            </a:pPr>
            <a:r>
              <a:rPr kumimoji="1" lang="zh-CN" altLang="en-US" sz="1800">
                <a:solidFill>
                  <a:srgbClr val="FF0000"/>
                </a:solidFill>
              </a:rPr>
              <a:t>偏移地址</a:t>
            </a:r>
            <a:r>
              <a:rPr kumimoji="1" lang="zh-CN" altLang="en-US" sz="1800"/>
              <a:t>为</a:t>
            </a:r>
            <a:r>
              <a:rPr kumimoji="1" lang="en-US" altLang="zh-CN" sz="1800"/>
              <a:t>16</a:t>
            </a:r>
            <a:r>
              <a:rPr kumimoji="1" lang="zh-CN" altLang="en-US" sz="1800"/>
              <a:t>位，</a:t>
            </a:r>
            <a:r>
              <a:rPr kumimoji="1" lang="en-US" altLang="zh-CN" sz="1800"/>
              <a:t>16</a:t>
            </a:r>
            <a:r>
              <a:rPr kumimoji="1" lang="zh-CN" altLang="en-US" sz="1800"/>
              <a:t>位地址的寻址能力为</a:t>
            </a:r>
            <a:r>
              <a:rPr kumimoji="1" lang="en-US" altLang="zh-CN" sz="1800"/>
              <a:t>64KB</a:t>
            </a:r>
            <a:r>
              <a:rPr kumimoji="1" lang="zh-CN" altLang="en-US" sz="1800"/>
              <a:t>，所以一个段的长度最大为</a:t>
            </a:r>
            <a:r>
              <a:rPr kumimoji="1" lang="en-US" altLang="zh-CN" sz="1800"/>
              <a:t>64KB</a:t>
            </a:r>
            <a:endParaRPr kumimoji="1" lang="en-US" altLang="zh-CN" sz="1800"/>
          </a:p>
        </p:txBody>
      </p:sp>
      <p:pic>
        <p:nvPicPr>
          <p:cNvPr id="7" name="图片 6"/>
          <p:cNvPicPr>
            <a:picLocks noChangeAspect="1"/>
          </p:cNvPicPr>
          <p:nvPr/>
        </p:nvPicPr>
        <p:blipFill>
          <a:blip r:embed="rId1"/>
          <a:stretch>
            <a:fillRect/>
          </a:stretch>
        </p:blipFill>
        <p:spPr>
          <a:xfrm>
            <a:off x="664638" y="2100183"/>
            <a:ext cx="7200537" cy="378013"/>
          </a:xfrm>
          <a:prstGeom prst="rect">
            <a:avLst/>
          </a:prstGeom>
        </p:spPr>
      </p:pic>
      <p:pic>
        <p:nvPicPr>
          <p:cNvPr id="9" name="图片 8"/>
          <p:cNvPicPr>
            <a:picLocks noChangeAspect="1"/>
          </p:cNvPicPr>
          <p:nvPr/>
        </p:nvPicPr>
        <p:blipFill>
          <a:blip r:embed="rId2"/>
          <a:stretch>
            <a:fillRect/>
          </a:stretch>
        </p:blipFill>
        <p:spPr>
          <a:xfrm>
            <a:off x="664638" y="2526651"/>
            <a:ext cx="8018394" cy="827199"/>
          </a:xfrm>
          <a:prstGeom prst="rect">
            <a:avLst/>
          </a:prstGeom>
        </p:spPr>
      </p:pic>
      <p:pic>
        <p:nvPicPr>
          <p:cNvPr id="10" name="图片 9"/>
          <p:cNvPicPr>
            <a:picLocks noChangeAspect="1"/>
          </p:cNvPicPr>
          <p:nvPr/>
        </p:nvPicPr>
        <p:blipFill>
          <a:blip r:embed="rId3"/>
          <a:stretch>
            <a:fillRect/>
          </a:stretch>
        </p:blipFill>
        <p:spPr>
          <a:xfrm>
            <a:off x="664641" y="3967477"/>
            <a:ext cx="8406882" cy="335361"/>
          </a:xfrm>
          <a:prstGeom prst="rect">
            <a:avLst/>
          </a:prstGeom>
        </p:spPr>
      </p:pic>
      <p:pic>
        <p:nvPicPr>
          <p:cNvPr id="11" name="图片 10"/>
          <p:cNvPicPr>
            <a:picLocks noChangeAspect="1"/>
          </p:cNvPicPr>
          <p:nvPr/>
        </p:nvPicPr>
        <p:blipFill>
          <a:blip r:embed="rId4"/>
          <a:stretch>
            <a:fillRect/>
          </a:stretch>
        </p:blipFill>
        <p:spPr>
          <a:xfrm>
            <a:off x="664638" y="4360623"/>
            <a:ext cx="9335243" cy="97473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3083" y="2652984"/>
            <a:ext cx="5715944"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r>
              <a:rPr lang="en-US" altLang="zh-CN" sz="2000" b="1"/>
              <a:t>CPU</a:t>
            </a: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2" name="标题 1"/>
          <p:cNvSpPr>
            <a:spLocks noGrp="1"/>
          </p:cNvSpPr>
          <p:nvPr>
            <p:ph type="title"/>
          </p:nvPr>
        </p:nvSpPr>
        <p:spPr/>
        <p:txBody>
          <a:bodyPr/>
          <a:lstStyle/>
          <a:p>
            <a:r>
              <a:rPr kumimoji="1" lang="en-US" altLang="zh-CN"/>
              <a:t>CPU</a:t>
            </a:r>
            <a:r>
              <a:rPr kumimoji="1" lang="zh-CN" altLang="en-US"/>
              <a:t>的典型构成</a:t>
            </a:r>
            <a:endParaRPr kumimoji="1" lang="en-US" altLang="zh-CN"/>
          </a:p>
        </p:txBody>
      </p:sp>
      <p:sp>
        <p:nvSpPr>
          <p:cNvPr id="4" name="矩形 3"/>
          <p:cNvSpPr/>
          <p:nvPr/>
        </p:nvSpPr>
        <p:spPr>
          <a:xfrm>
            <a:off x="2615270" y="3227983"/>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寄存器</a:t>
            </a:r>
            <a:endParaRPr lang="zh-CN" altLang="en-US" sz="2000" b="1"/>
          </a:p>
        </p:txBody>
      </p:sp>
      <p:sp>
        <p:nvSpPr>
          <p:cNvPr id="7" name="文本框 6"/>
          <p:cNvSpPr txBox="1"/>
          <p:nvPr/>
        </p:nvSpPr>
        <p:spPr>
          <a:xfrm>
            <a:off x="4793174" y="4148785"/>
            <a:ext cx="1107996" cy="369332"/>
          </a:xfrm>
          <a:prstGeom prst="rect">
            <a:avLst/>
          </a:prstGeom>
          <a:noFill/>
          <a:ln>
            <a:solidFill>
              <a:schemeClr val="accent1"/>
            </a:solidFill>
          </a:ln>
        </p:spPr>
        <p:txBody>
          <a:bodyPr wrap="none" rtlCol="0">
            <a:spAutoFit/>
          </a:bodyPr>
          <a:lstStyle/>
          <a:p>
            <a:r>
              <a:rPr lang="zh-CN" altLang="en-US"/>
              <a:t>信息处理</a:t>
            </a:r>
            <a:endParaRPr lang="zh-CN" altLang="en-US"/>
          </a:p>
        </p:txBody>
      </p:sp>
      <p:sp>
        <p:nvSpPr>
          <p:cNvPr id="8" name="矩形 7"/>
          <p:cNvSpPr/>
          <p:nvPr/>
        </p:nvSpPr>
        <p:spPr>
          <a:xfrm>
            <a:off x="4751358" y="322798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运算器</a:t>
            </a:r>
            <a:endParaRPr lang="zh-CN" altLang="en-US" sz="2000" b="1"/>
          </a:p>
        </p:txBody>
      </p:sp>
      <p:sp>
        <p:nvSpPr>
          <p:cNvPr id="9" name="矩形 8"/>
          <p:cNvSpPr/>
          <p:nvPr/>
        </p:nvSpPr>
        <p:spPr>
          <a:xfrm>
            <a:off x="6931141" y="322798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t>控制器</a:t>
            </a:r>
            <a:endParaRPr lang="zh-CN" altLang="en-US" sz="2000" b="1" dirty="0"/>
          </a:p>
        </p:txBody>
      </p:sp>
      <p:sp>
        <p:nvSpPr>
          <p:cNvPr id="10" name="文本框 9"/>
          <p:cNvSpPr txBox="1"/>
          <p:nvPr/>
        </p:nvSpPr>
        <p:spPr>
          <a:xfrm>
            <a:off x="2651359" y="4142057"/>
            <a:ext cx="1107996" cy="369332"/>
          </a:xfrm>
          <a:prstGeom prst="rect">
            <a:avLst/>
          </a:prstGeom>
          <a:noFill/>
          <a:ln>
            <a:solidFill>
              <a:schemeClr val="accent1"/>
            </a:solidFill>
          </a:ln>
        </p:spPr>
        <p:txBody>
          <a:bodyPr wrap="none" rtlCol="0">
            <a:spAutoFit/>
          </a:bodyPr>
          <a:lstStyle/>
          <a:p>
            <a:r>
              <a:rPr lang="zh-CN" altLang="en-US"/>
              <a:t>信息存储</a:t>
            </a:r>
            <a:endParaRPr lang="zh-CN" altLang="en-US"/>
          </a:p>
        </p:txBody>
      </p:sp>
      <p:sp>
        <p:nvSpPr>
          <p:cNvPr id="11" name="文本框 10"/>
          <p:cNvSpPr txBox="1"/>
          <p:nvPr/>
        </p:nvSpPr>
        <p:spPr>
          <a:xfrm>
            <a:off x="6280460" y="4148786"/>
            <a:ext cx="2492990" cy="369332"/>
          </a:xfrm>
          <a:prstGeom prst="rect">
            <a:avLst/>
          </a:prstGeom>
          <a:noFill/>
          <a:ln>
            <a:solidFill>
              <a:schemeClr val="accent1"/>
            </a:solidFill>
          </a:ln>
        </p:spPr>
        <p:txBody>
          <a:bodyPr wrap="none" rtlCol="0">
            <a:spAutoFit/>
          </a:bodyPr>
          <a:lstStyle/>
          <a:p>
            <a:r>
              <a:rPr lang="zh-CN" altLang="en-US"/>
              <a:t>控制其他器件进行工作</a:t>
            </a:r>
            <a:endParaRPr lang="zh-CN" altLang="en-US"/>
          </a:p>
        </p:txBody>
      </p:sp>
      <p:cxnSp>
        <p:nvCxnSpPr>
          <p:cNvPr id="13" name="直接箭头连接符 12"/>
          <p:cNvCxnSpPr>
            <a:stCxn id="8" idx="2"/>
            <a:endCxn id="7" idx="0"/>
          </p:cNvCxnSpPr>
          <p:nvPr/>
        </p:nvCxnSpPr>
        <p:spPr>
          <a:xfrm>
            <a:off x="5347172" y="3749383"/>
            <a:ext cx="0" cy="399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4" idx="2"/>
            <a:endCxn id="10" idx="0"/>
          </p:cNvCxnSpPr>
          <p:nvPr/>
        </p:nvCxnSpPr>
        <p:spPr>
          <a:xfrm flipH="1">
            <a:off x="3205357" y="3749386"/>
            <a:ext cx="5727" cy="392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9" idx="2"/>
            <a:endCxn id="11" idx="0"/>
          </p:cNvCxnSpPr>
          <p:nvPr/>
        </p:nvCxnSpPr>
        <p:spPr>
          <a:xfrm>
            <a:off x="7526955" y="3749383"/>
            <a:ext cx="0" cy="3994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P spid="8" grpId="0" animBg="1"/>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CPU</a:t>
            </a:r>
            <a:r>
              <a:rPr kumimoji="1" lang="zh-CN" altLang="en-US"/>
              <a:t>的典型构成</a:t>
            </a:r>
            <a:endParaRPr kumimoji="1" lang="en-US" altLang="zh-CN"/>
          </a:p>
        </p:txBody>
      </p:sp>
      <p:sp>
        <p:nvSpPr>
          <p:cNvPr id="3" name="内容占位符 2"/>
          <p:cNvSpPr>
            <a:spLocks noGrp="1"/>
          </p:cNvSpPr>
          <p:nvPr>
            <p:ph idx="1"/>
          </p:nvPr>
        </p:nvSpPr>
        <p:spPr>
          <a:xfrm>
            <a:off x="664638" y="1450975"/>
            <a:ext cx="11063535" cy="2998477"/>
          </a:xfrm>
        </p:spPr>
        <p:txBody>
          <a:bodyPr>
            <a:normAutofit/>
          </a:bodyPr>
          <a:lstStyle/>
          <a:p>
            <a:r>
              <a:rPr kumimoji="1" lang="zh-CN" altLang="en-US"/>
              <a:t>对程序员来说，</a:t>
            </a:r>
            <a:r>
              <a:rPr kumimoji="1" lang="en-US" altLang="zh-CN"/>
              <a:t>CPU</a:t>
            </a:r>
            <a:r>
              <a:rPr kumimoji="1" lang="zh-CN" altLang="en-US"/>
              <a:t>中最主要部件是寄存器，可以通过改变寄存器的内容来实现对</a:t>
            </a:r>
            <a:r>
              <a:rPr kumimoji="1" lang="en-US" altLang="zh-CN"/>
              <a:t>CPU</a:t>
            </a:r>
            <a:r>
              <a:rPr kumimoji="1" lang="zh-CN" altLang="en-US"/>
              <a:t>的控制</a:t>
            </a:r>
            <a:endParaRPr kumimoji="1" lang="en-US" altLang="zh-CN"/>
          </a:p>
          <a:p>
            <a:r>
              <a:rPr kumimoji="1" lang="zh-CN" altLang="en-US"/>
              <a:t>不同的</a:t>
            </a:r>
            <a:r>
              <a:rPr kumimoji="1" lang="en-US" altLang="zh-CN"/>
              <a:t>CPU</a:t>
            </a:r>
            <a:r>
              <a:rPr kumimoji="1" lang="zh-CN" altLang="en-US"/>
              <a:t>，寄存器的个数、结构是不相同的（</a:t>
            </a:r>
            <a:r>
              <a:rPr kumimoji="1" lang="en-US" altLang="zh-CN"/>
              <a:t>8086</a:t>
            </a:r>
            <a:r>
              <a:rPr kumimoji="1" lang="zh-CN" altLang="en-US"/>
              <a:t>是</a:t>
            </a:r>
            <a:r>
              <a:rPr kumimoji="1" lang="en-US" altLang="zh-CN"/>
              <a:t>16</a:t>
            </a:r>
            <a:r>
              <a:rPr kumimoji="1" lang="zh-CN" altLang="en-US"/>
              <a:t>位结构的</a:t>
            </a:r>
            <a:r>
              <a:rPr kumimoji="1" lang="en-US" altLang="zh-CN"/>
              <a:t>CPU</a:t>
            </a:r>
            <a:r>
              <a:rPr kumimoji="1" lang="zh-CN" altLang="en-US"/>
              <a:t>）</a:t>
            </a:r>
            <a:endParaRPr kumimoji="1" lang="en-US" altLang="zh-CN"/>
          </a:p>
          <a:p>
            <a:r>
              <a:rPr kumimoji="1" lang="en-US" altLang="zh-CN"/>
              <a:t>8086</a:t>
            </a:r>
            <a:r>
              <a:rPr kumimoji="1" lang="zh-CN" altLang="en-US"/>
              <a:t>有</a:t>
            </a:r>
            <a:r>
              <a:rPr kumimoji="1" lang="en-US" altLang="zh-CN"/>
              <a:t>14</a:t>
            </a:r>
            <a:r>
              <a:rPr kumimoji="1" lang="zh-CN" altLang="en-US"/>
              <a:t>个寄存器</a:t>
            </a:r>
            <a:endParaRPr kumimoji="1" lang="en-US" altLang="zh-CN"/>
          </a:p>
          <a:p>
            <a:pPr>
              <a:buFont typeface="Wingdings" panose="05000000000000000000" pitchFamily="2" charset="2"/>
              <a:buChar char="Ø"/>
            </a:pPr>
            <a:r>
              <a:rPr kumimoji="1" lang="zh-CN" altLang="en-US"/>
              <a:t>都是</a:t>
            </a:r>
            <a:r>
              <a:rPr kumimoji="1" lang="en-US" altLang="zh-CN"/>
              <a:t>16</a:t>
            </a:r>
            <a:r>
              <a:rPr kumimoji="1" lang="zh-CN" altLang="en-US"/>
              <a:t>位的寄存器</a:t>
            </a:r>
            <a:endParaRPr kumimoji="1" lang="en-US" altLang="zh-CN"/>
          </a:p>
          <a:p>
            <a:pPr>
              <a:buFont typeface="Wingdings" panose="05000000000000000000" pitchFamily="2" charset="2"/>
              <a:buChar char="Ø"/>
            </a:pPr>
            <a:r>
              <a:rPr kumimoji="1" lang="zh-CN" altLang="en-US"/>
              <a:t>可以存放</a:t>
            </a:r>
            <a:r>
              <a:rPr kumimoji="1" lang="en-US" altLang="zh-CN"/>
              <a:t>2</a:t>
            </a:r>
            <a:r>
              <a:rPr kumimoji="1" lang="zh-CN" altLang="en-US"/>
              <a:t>个字节</a:t>
            </a:r>
            <a:endParaRPr kumimoji="1" lang="en-US" altLang="zh-CN"/>
          </a:p>
        </p:txBody>
      </p:sp>
      <p:pic>
        <p:nvPicPr>
          <p:cNvPr id="1026" name="Picture 2" descr="https://gss0.baidu.com/-Po3dSag_xI4khGko9WTAnF6hhy/zhidao/wh%3D600%2C800/sign=70e57b2831d12f2ece50a6667ff2f95a/9922720e0cf3d7ca70c22589f51fbe096b63a91c.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16714" y="2380595"/>
            <a:ext cx="5514975" cy="4324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ipe(left)">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dirty="0"/>
              <a:t>AX</a:t>
            </a:r>
            <a:r>
              <a:rPr kumimoji="1" lang="zh-CN" altLang="en-US" dirty="0"/>
              <a:t>、</a:t>
            </a:r>
            <a:r>
              <a:rPr kumimoji="1" lang="en-US" altLang="zh-CN" dirty="0"/>
              <a:t>BX</a:t>
            </a:r>
            <a:r>
              <a:rPr kumimoji="1" lang="zh-CN" altLang="en-US" dirty="0"/>
              <a:t>、</a:t>
            </a:r>
            <a:r>
              <a:rPr kumimoji="1" lang="en-US" altLang="zh-CN" dirty="0"/>
              <a:t>CX</a:t>
            </a:r>
            <a:r>
              <a:rPr kumimoji="1" lang="zh-CN" altLang="en-US" dirty="0"/>
              <a:t>、</a:t>
            </a:r>
            <a:r>
              <a:rPr kumimoji="1" lang="en-US" altLang="zh-CN" dirty="0"/>
              <a:t>DX</a:t>
            </a:r>
            <a:r>
              <a:rPr kumimoji="1" lang="zh-CN" altLang="en-US" dirty="0"/>
              <a:t>这</a:t>
            </a:r>
            <a:r>
              <a:rPr kumimoji="1" lang="en-US" altLang="zh-CN" dirty="0"/>
              <a:t>4</a:t>
            </a:r>
            <a:r>
              <a:rPr kumimoji="1" lang="zh-CN" altLang="en-US" dirty="0"/>
              <a:t>个寄存器通常用来存放一般性的数据，称为通用寄存器（有时也有特定用途）</a:t>
            </a:r>
            <a:endParaRPr kumimoji="1" lang="en-US" altLang="zh-CN" dirty="0"/>
          </a:p>
          <a:p>
            <a:r>
              <a:rPr kumimoji="1" lang="zh-CN" altLang="en-US" dirty="0"/>
              <a:t>通常，</a:t>
            </a:r>
            <a:r>
              <a:rPr kumimoji="1" lang="en-US" altLang="zh-CN" dirty="0"/>
              <a:t>CPU</a:t>
            </a:r>
            <a:r>
              <a:rPr kumimoji="1" lang="zh-CN" altLang="en-US" dirty="0"/>
              <a:t>会先将内存中的数据存储到通用寄存器中，然后再对通用寄存器中的数据进行运算</a:t>
            </a:r>
            <a:endParaRPr kumimoji="1" lang="en-US" altLang="zh-CN" dirty="0"/>
          </a:p>
          <a:p>
            <a:r>
              <a:rPr kumimoji="1" lang="zh-CN" altLang="en-US" dirty="0"/>
              <a:t>假设内存中有块红色内存空间的值是</a:t>
            </a:r>
            <a:r>
              <a:rPr kumimoji="1" lang="en-US" altLang="zh-CN" dirty="0"/>
              <a:t>3</a:t>
            </a:r>
            <a:r>
              <a:rPr kumimoji="1" lang="zh-CN" altLang="en-US" dirty="0"/>
              <a:t>，现在想把它的值加</a:t>
            </a:r>
            <a:r>
              <a:rPr kumimoji="1" lang="en-US" altLang="zh-CN" dirty="0"/>
              <a:t>1</a:t>
            </a:r>
            <a:r>
              <a:rPr kumimoji="1" lang="zh-CN" altLang="en-US" dirty="0"/>
              <a:t>，并将结果存储到蓝色内存空间</a:t>
            </a:r>
            <a:endParaRPr kumimoji="1" lang="en-US" altLang="zh-CN" dirty="0"/>
          </a:p>
          <a:p>
            <a:pPr>
              <a:buFont typeface="Wingdings" panose="05000000000000000000" pitchFamily="2" charset="2"/>
              <a:buChar char="Ø"/>
            </a:pPr>
            <a:r>
              <a:rPr kumimoji="1" lang="en-US" altLang="zh-CN" dirty="0"/>
              <a:t>CPU</a:t>
            </a:r>
            <a:r>
              <a:rPr kumimoji="1" lang="zh-CN" altLang="en-US" dirty="0"/>
              <a:t>首先会将红色内存空间的值放到</a:t>
            </a:r>
            <a:r>
              <a:rPr kumimoji="1" lang="en-US" altLang="zh-CN" dirty="0"/>
              <a:t>AX</a:t>
            </a:r>
            <a:r>
              <a:rPr kumimoji="1" lang="zh-CN" altLang="en-US" dirty="0"/>
              <a:t>寄存器中：</a:t>
            </a:r>
            <a:r>
              <a:rPr kumimoji="1" lang="en-US" altLang="zh-CN" dirty="0">
                <a:solidFill>
                  <a:srgbClr val="FF0000"/>
                </a:solidFill>
              </a:rPr>
              <a:t>mov ax,</a:t>
            </a:r>
            <a:r>
              <a:rPr kumimoji="1" lang="zh-CN" altLang="en-US" dirty="0">
                <a:solidFill>
                  <a:srgbClr val="FF0000"/>
                </a:solidFill>
              </a:rPr>
              <a:t>红色内存空间</a:t>
            </a:r>
            <a:endParaRPr kumimoji="1" lang="en-US" altLang="zh-CN" dirty="0">
              <a:solidFill>
                <a:srgbClr val="FF0000"/>
              </a:solidFill>
            </a:endParaRPr>
          </a:p>
          <a:p>
            <a:pPr>
              <a:buFont typeface="Wingdings" panose="05000000000000000000" pitchFamily="2" charset="2"/>
              <a:buChar char="Ø"/>
            </a:pPr>
            <a:r>
              <a:rPr kumimoji="1" lang="zh-CN" altLang="en-US" dirty="0"/>
              <a:t>然后让</a:t>
            </a:r>
            <a:r>
              <a:rPr kumimoji="1" lang="en-US" altLang="zh-CN" dirty="0"/>
              <a:t>AX</a:t>
            </a:r>
            <a:r>
              <a:rPr kumimoji="1" lang="zh-CN" altLang="en-US" dirty="0"/>
              <a:t>寄存器与</a:t>
            </a:r>
            <a:r>
              <a:rPr kumimoji="1" lang="en-US" altLang="zh-CN" dirty="0"/>
              <a:t>1</a:t>
            </a:r>
            <a:r>
              <a:rPr kumimoji="1" lang="zh-CN" altLang="en-US" dirty="0"/>
              <a:t>相加：</a:t>
            </a:r>
            <a:r>
              <a:rPr kumimoji="1" lang="en-US" altLang="zh-CN" dirty="0">
                <a:solidFill>
                  <a:srgbClr val="FF0000"/>
                </a:solidFill>
              </a:rPr>
              <a:t>add ax,1</a:t>
            </a:r>
            <a:endParaRPr kumimoji="1" lang="en-US" altLang="zh-CN" dirty="0">
              <a:solidFill>
                <a:srgbClr val="FF0000"/>
              </a:solidFill>
            </a:endParaRPr>
          </a:p>
          <a:p>
            <a:pPr>
              <a:buFont typeface="Wingdings" panose="05000000000000000000" pitchFamily="2" charset="2"/>
              <a:buChar char="Ø"/>
            </a:pPr>
            <a:r>
              <a:rPr kumimoji="1" lang="zh-CN" altLang="en-US" dirty="0"/>
              <a:t>最后将值赋值给内存空间：</a:t>
            </a:r>
            <a:r>
              <a:rPr kumimoji="1" lang="en-US" altLang="zh-CN" dirty="0">
                <a:solidFill>
                  <a:srgbClr val="FF0000"/>
                </a:solidFill>
              </a:rPr>
              <a:t>mov </a:t>
            </a:r>
            <a:r>
              <a:rPr kumimoji="1" lang="zh-CN" altLang="en-US" dirty="0">
                <a:solidFill>
                  <a:srgbClr val="FF0000"/>
                </a:solidFill>
              </a:rPr>
              <a:t>蓝色内存空间</a:t>
            </a:r>
            <a:r>
              <a:rPr kumimoji="1" lang="en-US" altLang="zh-CN" dirty="0">
                <a:solidFill>
                  <a:srgbClr val="FF0000"/>
                </a:solidFill>
              </a:rPr>
              <a:t>,ax</a:t>
            </a:r>
            <a:endParaRPr kumimoji="1" lang="en-US" altLang="zh-CN" dirty="0">
              <a:solidFill>
                <a:srgbClr val="FF0000"/>
              </a:solidFill>
            </a:endParaRPr>
          </a:p>
        </p:txBody>
      </p:sp>
      <p:sp>
        <p:nvSpPr>
          <p:cNvPr id="5" name="矩形 4"/>
          <p:cNvSpPr/>
          <p:nvPr/>
        </p:nvSpPr>
        <p:spPr>
          <a:xfrm>
            <a:off x="2152915" y="4182404"/>
            <a:ext cx="2511403"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r>
              <a:rPr lang="en-US" altLang="zh-CN" sz="2000" b="1"/>
              <a:t>CPU</a:t>
            </a: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6" name="矩形 5"/>
          <p:cNvSpPr/>
          <p:nvPr/>
        </p:nvSpPr>
        <p:spPr>
          <a:xfrm>
            <a:off x="2812802" y="4753011"/>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AX</a:t>
            </a:r>
            <a:endParaRPr lang="zh-CN" altLang="en-US" sz="2000" b="1"/>
          </a:p>
        </p:txBody>
      </p:sp>
      <p:sp>
        <p:nvSpPr>
          <p:cNvPr id="7" name="矩形 6"/>
          <p:cNvSpPr/>
          <p:nvPr/>
        </p:nvSpPr>
        <p:spPr>
          <a:xfrm>
            <a:off x="7213925" y="3555849"/>
            <a:ext cx="2511403" cy="2156794"/>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r>
              <a:rPr lang="zh-CN" altLang="en-US" sz="2000" b="1"/>
              <a:t>内存</a:t>
            </a: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8" name="矩形 7"/>
          <p:cNvSpPr/>
          <p:nvPr/>
        </p:nvSpPr>
        <p:spPr>
          <a:xfrm>
            <a:off x="7873812" y="4328602"/>
            <a:ext cx="1191627" cy="521403"/>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3</a:t>
            </a:r>
            <a:endParaRPr lang="zh-CN" altLang="en-US" sz="2000" b="1"/>
          </a:p>
        </p:txBody>
      </p:sp>
      <p:sp>
        <p:nvSpPr>
          <p:cNvPr id="12" name="矩形 11"/>
          <p:cNvSpPr/>
          <p:nvPr/>
        </p:nvSpPr>
        <p:spPr>
          <a:xfrm>
            <a:off x="7873812" y="5017337"/>
            <a:ext cx="1191627" cy="521403"/>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000" b="1"/>
          </a:p>
        </p:txBody>
      </p:sp>
      <p:cxnSp>
        <p:nvCxnSpPr>
          <p:cNvPr id="13" name="直接箭头连接符 12"/>
          <p:cNvCxnSpPr>
            <a:stCxn id="8" idx="1"/>
            <a:endCxn id="6" idx="3"/>
          </p:cNvCxnSpPr>
          <p:nvPr/>
        </p:nvCxnSpPr>
        <p:spPr>
          <a:xfrm flipH="1">
            <a:off x="4004429" y="4589304"/>
            <a:ext cx="3869383" cy="42440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2812802" y="475301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AX = 3</a:t>
            </a:r>
            <a:endParaRPr lang="zh-CN" altLang="en-US" sz="2000" b="1"/>
          </a:p>
        </p:txBody>
      </p:sp>
      <p:sp>
        <p:nvSpPr>
          <p:cNvPr id="16" name="矩形 15"/>
          <p:cNvSpPr/>
          <p:nvPr/>
        </p:nvSpPr>
        <p:spPr>
          <a:xfrm>
            <a:off x="2812801" y="4761089"/>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t>AX = 4</a:t>
            </a:r>
            <a:endParaRPr lang="zh-CN" altLang="en-US" sz="2000" b="1" dirty="0"/>
          </a:p>
        </p:txBody>
      </p:sp>
      <p:cxnSp>
        <p:nvCxnSpPr>
          <p:cNvPr id="17" name="直接箭头连接符 16"/>
          <p:cNvCxnSpPr>
            <a:stCxn id="16" idx="3"/>
            <a:endCxn id="12" idx="1"/>
          </p:cNvCxnSpPr>
          <p:nvPr/>
        </p:nvCxnSpPr>
        <p:spPr>
          <a:xfrm>
            <a:off x="4004428" y="5021791"/>
            <a:ext cx="3869384" cy="2562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矩形 18"/>
          <p:cNvSpPr/>
          <p:nvPr/>
        </p:nvSpPr>
        <p:spPr>
          <a:xfrm>
            <a:off x="7873811" y="5019990"/>
            <a:ext cx="1191627" cy="521403"/>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4</a:t>
            </a:r>
            <a:endParaRPr lang="zh-CN" altLang="en-US" sz="20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wipe(left)">
                                      <p:cBhvr>
                                        <p:cTn id="47" dur="5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righ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
                                            <p:txEl>
                                              <p:pRg st="4" end="4"/>
                                            </p:txEl>
                                          </p:spTgt>
                                        </p:tgtEl>
                                        <p:attrNameLst>
                                          <p:attrName>style.visibility</p:attrName>
                                        </p:attrNameLst>
                                      </p:cBhvr>
                                      <p:to>
                                        <p:strVal val="visible"/>
                                      </p:to>
                                    </p:set>
                                    <p:animEffect transition="in" filter="wipe(left)">
                                      <p:cBhvr>
                                        <p:cTn id="62" dur="500"/>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Effect transition="in" filter="wipe(left)">
                                      <p:cBhvr>
                                        <p:cTn id="77" dur="500"/>
                                        <p:tgtEl>
                                          <p:spTgt spid="3">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left)">
                                      <p:cBhvr>
                                        <p:cTn id="8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12" grpId="0" animBg="1"/>
      <p:bldP spid="15" grpId="0" animBg="1"/>
      <p:bldP spid="16"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a:t>AX</a:t>
            </a:r>
            <a:r>
              <a:rPr kumimoji="1" lang="zh-CN" altLang="en-US"/>
              <a:t>、</a:t>
            </a:r>
            <a:r>
              <a:rPr kumimoji="1" lang="en-US" altLang="zh-CN"/>
              <a:t>BX</a:t>
            </a:r>
            <a:r>
              <a:rPr kumimoji="1" lang="zh-CN" altLang="en-US"/>
              <a:t>、</a:t>
            </a:r>
            <a:r>
              <a:rPr kumimoji="1" lang="en-US" altLang="zh-CN"/>
              <a:t>CX</a:t>
            </a:r>
            <a:r>
              <a:rPr kumimoji="1" lang="zh-CN" altLang="en-US"/>
              <a:t>、</a:t>
            </a:r>
            <a:r>
              <a:rPr kumimoji="1" lang="en-US" altLang="zh-CN"/>
              <a:t>DX</a:t>
            </a:r>
            <a:r>
              <a:rPr kumimoji="1" lang="zh-CN" altLang="en-US"/>
              <a:t>这</a:t>
            </a:r>
            <a:r>
              <a:rPr kumimoji="1" lang="en-US" altLang="zh-CN"/>
              <a:t>4</a:t>
            </a:r>
            <a:r>
              <a:rPr kumimoji="1" lang="zh-CN" altLang="en-US"/>
              <a:t>个通用寄存器都是</a:t>
            </a:r>
            <a:r>
              <a:rPr kumimoji="1" lang="en-US" altLang="zh-CN"/>
              <a:t>16</a:t>
            </a:r>
            <a:r>
              <a:rPr kumimoji="1" lang="zh-CN" altLang="en-US"/>
              <a:t>位的，如下图所示</a:t>
            </a:r>
            <a:endParaRPr kumimoji="1" lang="en-US" altLang="zh-CN"/>
          </a:p>
          <a:p>
            <a:endParaRPr kumimoji="1" lang="en-US" altLang="zh-CN"/>
          </a:p>
          <a:p>
            <a:endParaRPr kumimoji="1" lang="en-US" altLang="zh-CN"/>
          </a:p>
          <a:p>
            <a:endParaRPr kumimoji="1" lang="en-US" altLang="zh-CN"/>
          </a:p>
          <a:p>
            <a:r>
              <a:rPr kumimoji="1" lang="zh-CN" altLang="en-US"/>
              <a:t>上一代</a:t>
            </a:r>
            <a:r>
              <a:rPr kumimoji="1" lang="en-US" altLang="zh-CN"/>
              <a:t>8086</a:t>
            </a:r>
            <a:r>
              <a:rPr kumimoji="1" lang="zh-CN" altLang="en-US"/>
              <a:t>的寄存器都是</a:t>
            </a:r>
            <a:r>
              <a:rPr kumimoji="1" lang="en-US" altLang="zh-CN"/>
              <a:t>8</a:t>
            </a:r>
            <a:r>
              <a:rPr kumimoji="1" lang="zh-CN" altLang="en-US"/>
              <a:t>位的，为了保证兼容，</a:t>
            </a:r>
            <a:r>
              <a:rPr kumimoji="1" lang="en-US" altLang="zh-CN"/>
              <a:t> AX</a:t>
            </a:r>
            <a:r>
              <a:rPr kumimoji="1" lang="zh-CN" altLang="en-US"/>
              <a:t>、</a:t>
            </a:r>
            <a:r>
              <a:rPr kumimoji="1" lang="en-US" altLang="zh-CN"/>
              <a:t>BX</a:t>
            </a:r>
            <a:r>
              <a:rPr kumimoji="1" lang="zh-CN" altLang="en-US"/>
              <a:t>、</a:t>
            </a:r>
            <a:r>
              <a:rPr kumimoji="1" lang="en-US" altLang="zh-CN"/>
              <a:t>CX</a:t>
            </a:r>
            <a:r>
              <a:rPr kumimoji="1" lang="zh-CN" altLang="en-US"/>
              <a:t>、</a:t>
            </a:r>
            <a:r>
              <a:rPr kumimoji="1" lang="en-US" altLang="zh-CN"/>
              <a:t>DX</a:t>
            </a:r>
            <a:r>
              <a:rPr kumimoji="1" lang="zh-CN" altLang="en-US"/>
              <a:t>都可分为</a:t>
            </a:r>
            <a:r>
              <a:rPr kumimoji="1" lang="en-US" altLang="zh-CN"/>
              <a:t>2</a:t>
            </a:r>
            <a:r>
              <a:rPr kumimoji="1" lang="zh-CN" altLang="en-US"/>
              <a:t>个独立的</a:t>
            </a:r>
            <a:r>
              <a:rPr kumimoji="1" lang="en-US" altLang="zh-CN"/>
              <a:t>8</a:t>
            </a:r>
            <a:r>
              <a:rPr kumimoji="1" lang="zh-CN" altLang="en-US"/>
              <a:t>位寄存器来使用</a:t>
            </a:r>
            <a:endParaRPr kumimoji="1" lang="en-US" altLang="zh-CN"/>
          </a:p>
          <a:p>
            <a:pPr>
              <a:buFont typeface="Wingdings" panose="05000000000000000000" pitchFamily="2" charset="2"/>
              <a:buChar char="Ø"/>
            </a:pPr>
            <a:r>
              <a:rPr kumimoji="1" lang="en-US" altLang="zh-CN"/>
              <a:t>H</a:t>
            </a:r>
            <a:r>
              <a:rPr kumimoji="1" lang="zh-CN" altLang="en-US"/>
              <a:t>代表高位寄存器</a:t>
            </a:r>
            <a:endParaRPr kumimoji="1" lang="en-US" altLang="zh-CN"/>
          </a:p>
          <a:p>
            <a:pPr>
              <a:buFont typeface="Wingdings" panose="05000000000000000000" pitchFamily="2" charset="2"/>
              <a:buChar char="Ø"/>
            </a:pPr>
            <a:r>
              <a:rPr kumimoji="1" lang="en-US" altLang="zh-CN"/>
              <a:t>L</a:t>
            </a:r>
            <a:r>
              <a:rPr kumimoji="1" lang="zh-CN" altLang="en-US"/>
              <a:t>代表低位寄存器</a:t>
            </a:r>
            <a:endParaRPr kumimoji="1" lang="en-US" altLang="zh-CN"/>
          </a:p>
        </p:txBody>
      </p:sp>
      <p:pic>
        <p:nvPicPr>
          <p:cNvPr id="14" name="图片 13"/>
          <p:cNvPicPr>
            <a:picLocks noChangeAspect="1"/>
          </p:cNvPicPr>
          <p:nvPr/>
        </p:nvPicPr>
        <p:blipFill>
          <a:blip r:embed="rId1"/>
          <a:stretch>
            <a:fillRect/>
          </a:stretch>
        </p:blipFill>
        <p:spPr>
          <a:xfrm>
            <a:off x="808937" y="1885921"/>
            <a:ext cx="5594319" cy="1148408"/>
          </a:xfrm>
          <a:prstGeom prst="rect">
            <a:avLst/>
          </a:prstGeom>
        </p:spPr>
      </p:pic>
      <p:pic>
        <p:nvPicPr>
          <p:cNvPr id="4" name="图片 3"/>
          <p:cNvPicPr>
            <a:picLocks noChangeAspect="1"/>
          </p:cNvPicPr>
          <p:nvPr/>
        </p:nvPicPr>
        <p:blipFill>
          <a:blip r:embed="rId2"/>
          <a:stretch>
            <a:fillRect/>
          </a:stretch>
        </p:blipFill>
        <p:spPr>
          <a:xfrm>
            <a:off x="808937" y="4696386"/>
            <a:ext cx="3629173" cy="1968365"/>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pic>
        <p:nvPicPr>
          <p:cNvPr id="7" name="图片 6"/>
          <p:cNvPicPr>
            <a:picLocks noChangeAspect="1"/>
          </p:cNvPicPr>
          <p:nvPr/>
        </p:nvPicPr>
        <p:blipFill>
          <a:blip r:embed="rId1"/>
          <a:stretch>
            <a:fillRect/>
          </a:stretch>
        </p:blipFill>
        <p:spPr>
          <a:xfrm>
            <a:off x="2329721" y="1329584"/>
            <a:ext cx="7568447" cy="4476761"/>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字节与字</a:t>
            </a:r>
            <a:endParaRPr kumimoji="1" lang="en-US" altLang="zh-CN"/>
          </a:p>
        </p:txBody>
      </p:sp>
      <p:sp>
        <p:nvSpPr>
          <p:cNvPr id="3" name="内容占位符 2"/>
          <p:cNvSpPr>
            <a:spLocks noGrp="1"/>
          </p:cNvSpPr>
          <p:nvPr>
            <p:ph idx="1"/>
          </p:nvPr>
        </p:nvSpPr>
        <p:spPr>
          <a:xfrm>
            <a:off x="664638" y="1328424"/>
            <a:ext cx="11063535" cy="4384217"/>
          </a:xfrm>
        </p:spPr>
        <p:txBody>
          <a:bodyPr>
            <a:normAutofit/>
          </a:bodyPr>
          <a:lstStyle/>
          <a:p>
            <a:r>
              <a:rPr kumimoji="1" lang="zh-CN" altLang="en-US"/>
              <a:t>在汇编的数据存储中，有</a:t>
            </a:r>
            <a:r>
              <a:rPr kumimoji="1" lang="en-US" altLang="zh-CN"/>
              <a:t>2</a:t>
            </a:r>
            <a:r>
              <a:rPr kumimoji="1" lang="zh-CN" altLang="en-US"/>
              <a:t>个比较常用的单位</a:t>
            </a:r>
            <a:endParaRPr kumimoji="1" lang="en-US" altLang="zh-CN"/>
          </a:p>
          <a:p>
            <a:pPr>
              <a:buFont typeface="Wingdings" panose="05000000000000000000" pitchFamily="2" charset="2"/>
              <a:buChar char="Ø"/>
            </a:pPr>
            <a:r>
              <a:rPr kumimoji="1" lang="zh-CN" altLang="en-US"/>
              <a:t>字节：</a:t>
            </a:r>
            <a:r>
              <a:rPr kumimoji="1" lang="en-US" altLang="zh-CN"/>
              <a:t>byte</a:t>
            </a:r>
            <a:r>
              <a:rPr kumimoji="1" lang="zh-CN" altLang="en-US"/>
              <a:t>，</a:t>
            </a:r>
            <a:r>
              <a:rPr kumimoji="1" lang="en-US" altLang="zh-CN"/>
              <a:t>1</a:t>
            </a:r>
            <a:r>
              <a:rPr kumimoji="1" lang="zh-CN" altLang="en-US"/>
              <a:t>个字节由</a:t>
            </a:r>
            <a:r>
              <a:rPr kumimoji="1" lang="en-US" altLang="zh-CN"/>
              <a:t>8bit</a:t>
            </a:r>
            <a:r>
              <a:rPr kumimoji="1" lang="zh-CN" altLang="en-US"/>
              <a:t>组成，可以存储在</a:t>
            </a:r>
            <a:r>
              <a:rPr kumimoji="1" lang="en-US" altLang="zh-CN"/>
              <a:t>8</a:t>
            </a:r>
            <a:r>
              <a:rPr kumimoji="1" lang="zh-CN" altLang="en-US"/>
              <a:t>位寄存器中</a:t>
            </a:r>
            <a:endParaRPr kumimoji="1" lang="en-US" altLang="zh-CN"/>
          </a:p>
          <a:p>
            <a:pPr>
              <a:buFont typeface="Wingdings" panose="05000000000000000000" pitchFamily="2" charset="2"/>
              <a:buChar char="Ø"/>
            </a:pPr>
            <a:r>
              <a:rPr kumimoji="1" lang="zh-CN" altLang="en-US"/>
              <a:t>字：</a:t>
            </a:r>
            <a:r>
              <a:rPr kumimoji="1" lang="en-US" altLang="zh-CN"/>
              <a:t>word</a:t>
            </a:r>
            <a:r>
              <a:rPr kumimoji="1" lang="zh-CN" altLang="en-US"/>
              <a:t>，</a:t>
            </a:r>
            <a:r>
              <a:rPr kumimoji="1" lang="en-US" altLang="zh-CN"/>
              <a:t>1</a:t>
            </a:r>
            <a:r>
              <a:rPr kumimoji="1" lang="zh-CN" altLang="en-US"/>
              <a:t>个字由</a:t>
            </a:r>
            <a:r>
              <a:rPr kumimoji="1" lang="en-US" altLang="zh-CN"/>
              <a:t>2</a:t>
            </a:r>
            <a:r>
              <a:rPr kumimoji="1" lang="zh-CN" altLang="en-US"/>
              <a:t>个字节组成，这</a:t>
            </a:r>
            <a:r>
              <a:rPr kumimoji="1" lang="en-US" altLang="zh-CN"/>
              <a:t>2</a:t>
            </a:r>
            <a:r>
              <a:rPr kumimoji="1" lang="zh-CN" altLang="en-US"/>
              <a:t>个字节分别称为字的高字节和低字节</a:t>
            </a:r>
            <a:endParaRPr kumimoji="1" lang="en-US" altLang="zh-CN"/>
          </a:p>
          <a:p>
            <a:pPr>
              <a:buFont typeface="Wingdings" panose="05000000000000000000" pitchFamily="2" charset="2"/>
              <a:buChar char="Ø"/>
            </a:pPr>
            <a:endParaRPr kumimoji="1" lang="en-US" altLang="zh-CN"/>
          </a:p>
          <a:p>
            <a:r>
              <a:rPr kumimoji="1" lang="zh-CN" altLang="en-US"/>
              <a:t>比如数据</a:t>
            </a:r>
            <a:r>
              <a:rPr kumimoji="1" lang="en-US" altLang="zh-CN"/>
              <a:t>20000</a:t>
            </a:r>
            <a:r>
              <a:rPr kumimoji="1" lang="zh-CN" altLang="en-US"/>
              <a:t>（</a:t>
            </a:r>
            <a:r>
              <a:rPr kumimoji="1" lang="en-US" altLang="zh-CN">
                <a:solidFill>
                  <a:srgbClr val="FF0000"/>
                </a:solidFill>
              </a:rPr>
              <a:t>4E</a:t>
            </a:r>
            <a:r>
              <a:rPr kumimoji="1" lang="en-US" altLang="zh-CN">
                <a:solidFill>
                  <a:srgbClr val="0000FF"/>
                </a:solidFill>
              </a:rPr>
              <a:t>20</a:t>
            </a:r>
            <a:r>
              <a:rPr kumimoji="1" lang="en-US" altLang="zh-CN"/>
              <a:t>H</a:t>
            </a:r>
            <a:r>
              <a:rPr kumimoji="1" lang="zh-CN" altLang="en-US"/>
              <a:t>，</a:t>
            </a:r>
            <a:r>
              <a:rPr kumimoji="1" lang="en-US" altLang="zh-CN">
                <a:solidFill>
                  <a:srgbClr val="FF0000"/>
                </a:solidFill>
              </a:rPr>
              <a:t>01001110</a:t>
            </a:r>
            <a:r>
              <a:rPr kumimoji="1" lang="en-US" altLang="zh-CN">
                <a:solidFill>
                  <a:srgbClr val="0000FF"/>
                </a:solidFill>
              </a:rPr>
              <a:t>00100000</a:t>
            </a:r>
            <a:r>
              <a:rPr kumimoji="1" lang="en-US" altLang="zh-CN"/>
              <a:t>B</a:t>
            </a:r>
            <a:r>
              <a:rPr kumimoji="1" lang="zh-CN" altLang="en-US"/>
              <a:t>），高字节的值是</a:t>
            </a:r>
            <a:r>
              <a:rPr kumimoji="1" lang="en-US" altLang="zh-CN"/>
              <a:t>78</a:t>
            </a:r>
            <a:r>
              <a:rPr kumimoji="1" lang="zh-CN" altLang="en-US"/>
              <a:t>，低字节的值是</a:t>
            </a:r>
            <a:r>
              <a:rPr kumimoji="1" lang="en-US" altLang="zh-CN"/>
              <a:t>32</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endParaRPr kumimoji="1" lang="en-US" altLang="zh-CN"/>
          </a:p>
          <a:p>
            <a:pPr marL="0" indent="0">
              <a:buNone/>
            </a:pPr>
            <a:endParaRPr kumimoji="1" lang="en-US" altLang="zh-CN"/>
          </a:p>
          <a:p>
            <a:r>
              <a:rPr kumimoji="1" lang="en-US" altLang="zh-CN"/>
              <a:t>1</a:t>
            </a:r>
            <a:r>
              <a:rPr kumimoji="1" lang="zh-CN" altLang="en-US"/>
              <a:t>个字可以存在</a:t>
            </a:r>
            <a:r>
              <a:rPr kumimoji="1" lang="en-US" altLang="zh-CN"/>
              <a:t>1</a:t>
            </a:r>
            <a:r>
              <a:rPr kumimoji="1" lang="zh-CN" altLang="en-US"/>
              <a:t>个</a:t>
            </a:r>
            <a:r>
              <a:rPr kumimoji="1" lang="en-US" altLang="zh-CN"/>
              <a:t>16</a:t>
            </a:r>
            <a:r>
              <a:rPr kumimoji="1" lang="zh-CN" altLang="en-US"/>
              <a:t>位寄存器中，这个字的高字节、低字节分别存储在这个寄存器的高</a:t>
            </a:r>
            <a:r>
              <a:rPr kumimoji="1" lang="en-US" altLang="zh-CN"/>
              <a:t>8</a:t>
            </a:r>
            <a:r>
              <a:rPr kumimoji="1" lang="zh-CN" altLang="en-US"/>
              <a:t>位寄存器、低</a:t>
            </a:r>
            <a:r>
              <a:rPr kumimoji="1" lang="en-US" altLang="zh-CN"/>
              <a:t>8</a:t>
            </a:r>
            <a:r>
              <a:rPr kumimoji="1" lang="zh-CN" altLang="en-US"/>
              <a:t>位寄存器中</a:t>
            </a:r>
            <a:endParaRPr kumimoji="1" lang="en-US" altLang="zh-CN"/>
          </a:p>
        </p:txBody>
      </p:sp>
      <p:pic>
        <p:nvPicPr>
          <p:cNvPr id="4" name="图片 3"/>
          <p:cNvPicPr>
            <a:picLocks noChangeAspect="1"/>
          </p:cNvPicPr>
          <p:nvPr/>
        </p:nvPicPr>
        <p:blipFill>
          <a:blip r:embed="rId1"/>
          <a:stretch>
            <a:fillRect/>
          </a:stretch>
        </p:blipFill>
        <p:spPr>
          <a:xfrm>
            <a:off x="1277087" y="3313142"/>
            <a:ext cx="4020778" cy="12362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编程语言的发展</a:t>
            </a:r>
            <a:endParaRPr kumimoji="1" lang="en-US" altLang="zh-CN"/>
          </a:p>
        </p:txBody>
      </p:sp>
      <p:sp>
        <p:nvSpPr>
          <p:cNvPr id="6" name="矩形 5"/>
          <p:cNvSpPr/>
          <p:nvPr/>
        </p:nvSpPr>
        <p:spPr>
          <a:xfrm>
            <a:off x="8987269" y="2015394"/>
            <a:ext cx="1517514" cy="104086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计算机</a:t>
            </a:r>
            <a:endParaRPr lang="zh-CN" altLang="en-US" sz="2000" b="1"/>
          </a:p>
        </p:txBody>
      </p:sp>
      <p:sp>
        <p:nvSpPr>
          <p:cNvPr id="7" name="矩形 6"/>
          <p:cNvSpPr/>
          <p:nvPr/>
        </p:nvSpPr>
        <p:spPr>
          <a:xfrm>
            <a:off x="6389985"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机器语言</a:t>
            </a:r>
            <a:endParaRPr lang="zh-CN" altLang="en-US" sz="2000" b="1"/>
          </a:p>
        </p:txBody>
      </p:sp>
      <p:cxnSp>
        <p:nvCxnSpPr>
          <p:cNvPr id="9" name="直接箭头连接符 8"/>
          <p:cNvCxnSpPr>
            <a:stCxn id="7" idx="3"/>
            <a:endCxn id="6" idx="1"/>
          </p:cNvCxnSpPr>
          <p:nvPr/>
        </p:nvCxnSpPr>
        <p:spPr>
          <a:xfrm>
            <a:off x="7907499" y="2535824"/>
            <a:ext cx="10797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矩形 9"/>
          <p:cNvSpPr/>
          <p:nvPr/>
        </p:nvSpPr>
        <p:spPr>
          <a:xfrm>
            <a:off x="3698664"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汇编语言</a:t>
            </a:r>
            <a:endParaRPr lang="zh-CN" altLang="en-US" sz="2000" b="1"/>
          </a:p>
        </p:txBody>
      </p:sp>
      <p:cxnSp>
        <p:nvCxnSpPr>
          <p:cNvPr id="11" name="直接箭头连接符 10"/>
          <p:cNvCxnSpPr>
            <a:stCxn id="10" idx="3"/>
            <a:endCxn id="7" idx="1"/>
          </p:cNvCxnSpPr>
          <p:nvPr/>
        </p:nvCxnSpPr>
        <p:spPr>
          <a:xfrm>
            <a:off x="5216178" y="2535824"/>
            <a:ext cx="11738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13"/>
          <p:cNvSpPr/>
          <p:nvPr/>
        </p:nvSpPr>
        <p:spPr>
          <a:xfrm>
            <a:off x="1007343"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t>高级语言</a:t>
            </a:r>
            <a:endParaRPr lang="zh-CN" altLang="en-US" sz="2000" b="1" dirty="0"/>
          </a:p>
        </p:txBody>
      </p:sp>
      <p:cxnSp>
        <p:nvCxnSpPr>
          <p:cNvPr id="15" name="直接箭头连接符 14"/>
          <p:cNvCxnSpPr>
            <a:stCxn id="14" idx="3"/>
            <a:endCxn id="10" idx="1"/>
          </p:cNvCxnSpPr>
          <p:nvPr/>
        </p:nvCxnSpPr>
        <p:spPr>
          <a:xfrm>
            <a:off x="2524857" y="2535824"/>
            <a:ext cx="11738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直接箭头连接符 35"/>
          <p:cNvCxnSpPr/>
          <p:nvPr/>
        </p:nvCxnSpPr>
        <p:spPr>
          <a:xfrm flipH="1">
            <a:off x="5216178" y="2710922"/>
            <a:ext cx="1173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p:cNvSpPr txBox="1"/>
          <p:nvPr/>
        </p:nvSpPr>
        <p:spPr>
          <a:xfrm>
            <a:off x="5479916" y="2027991"/>
            <a:ext cx="646331" cy="369332"/>
          </a:xfrm>
          <a:prstGeom prst="rect">
            <a:avLst/>
          </a:prstGeom>
          <a:noFill/>
        </p:spPr>
        <p:txBody>
          <a:bodyPr wrap="none" rtlCol="0">
            <a:spAutoFit/>
          </a:bodyPr>
          <a:lstStyle/>
          <a:p>
            <a:r>
              <a:rPr lang="zh-CN" altLang="en-US"/>
              <a:t>编译</a:t>
            </a:r>
            <a:endParaRPr lang="zh-CN" altLang="en-US"/>
          </a:p>
        </p:txBody>
      </p:sp>
      <p:sp>
        <p:nvSpPr>
          <p:cNvPr id="39" name="文本框 38"/>
          <p:cNvSpPr txBox="1"/>
          <p:nvPr/>
        </p:nvSpPr>
        <p:spPr>
          <a:xfrm>
            <a:off x="1218038" y="4659599"/>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zh-CN" altLang="en-US" sz="2000"/>
          </a:p>
        </p:txBody>
      </p:sp>
      <p:sp>
        <p:nvSpPr>
          <p:cNvPr id="40" name="文本框 39"/>
          <p:cNvSpPr txBox="1"/>
          <p:nvPr/>
        </p:nvSpPr>
        <p:spPr>
          <a:xfrm>
            <a:off x="2766990" y="2030421"/>
            <a:ext cx="646331" cy="369332"/>
          </a:xfrm>
          <a:prstGeom prst="rect">
            <a:avLst/>
          </a:prstGeom>
          <a:noFill/>
        </p:spPr>
        <p:txBody>
          <a:bodyPr wrap="none" rtlCol="0">
            <a:spAutoFit/>
          </a:bodyPr>
          <a:lstStyle/>
          <a:p>
            <a:r>
              <a:rPr lang="zh-CN" altLang="en-US"/>
              <a:t>编译</a:t>
            </a:r>
            <a:endParaRPr lang="zh-CN" altLang="en-US"/>
          </a:p>
        </p:txBody>
      </p:sp>
      <p:sp>
        <p:nvSpPr>
          <p:cNvPr id="41" name="文本框 40"/>
          <p:cNvSpPr txBox="1"/>
          <p:nvPr/>
        </p:nvSpPr>
        <p:spPr>
          <a:xfrm>
            <a:off x="5366433" y="2808705"/>
            <a:ext cx="877163" cy="369332"/>
          </a:xfrm>
          <a:prstGeom prst="rect">
            <a:avLst/>
          </a:prstGeom>
          <a:noFill/>
        </p:spPr>
        <p:txBody>
          <a:bodyPr wrap="none" rtlCol="0">
            <a:spAutoFit/>
          </a:bodyPr>
          <a:lstStyle/>
          <a:p>
            <a:r>
              <a:rPr lang="zh-CN" altLang="en-US"/>
              <a:t>反编译</a:t>
            </a:r>
            <a:endParaRPr lang="zh-CN" altLang="en-US"/>
          </a:p>
        </p:txBody>
      </p:sp>
      <p:sp>
        <p:nvSpPr>
          <p:cNvPr id="42" name="文本框 41"/>
          <p:cNvSpPr txBox="1"/>
          <p:nvPr/>
        </p:nvSpPr>
        <p:spPr>
          <a:xfrm>
            <a:off x="8129563" y="2025438"/>
            <a:ext cx="646331" cy="369332"/>
          </a:xfrm>
          <a:prstGeom prst="rect">
            <a:avLst/>
          </a:prstGeom>
          <a:noFill/>
        </p:spPr>
        <p:txBody>
          <a:bodyPr wrap="none" rtlCol="0">
            <a:spAutoFit/>
          </a:bodyPr>
          <a:lstStyle/>
          <a:p>
            <a:r>
              <a:rPr lang="zh-CN" altLang="en-US"/>
              <a:t>运行</a:t>
            </a:r>
            <a:endParaRPr lang="zh-CN" altLang="en-US"/>
          </a:p>
        </p:txBody>
      </p:sp>
      <p:sp>
        <p:nvSpPr>
          <p:cNvPr id="43" name="矩形 42"/>
          <p:cNvSpPr/>
          <p:nvPr/>
        </p:nvSpPr>
        <p:spPr>
          <a:xfrm>
            <a:off x="891408" y="4116237"/>
            <a:ext cx="10454253" cy="1477328"/>
          </a:xfrm>
          <a:prstGeom prst="rect">
            <a:avLst/>
          </a:prstGeom>
        </p:spPr>
        <p:txBody>
          <a:bodyPr wrap="square">
            <a:spAutoFit/>
          </a:bodyPr>
          <a:lstStyle/>
          <a:p>
            <a:pPr marL="285750" indent="-285750">
              <a:buFont typeface="Arial" panose="020B0604020202020204" pitchFamily="34" charset="0"/>
              <a:buChar char="•"/>
            </a:pPr>
            <a:r>
              <a:rPr lang="zh-CN" altLang="en-US">
                <a:solidFill>
                  <a:srgbClr val="FF0000"/>
                </a:solidFill>
              </a:rPr>
              <a:t>汇编语言</a:t>
            </a:r>
            <a:r>
              <a:rPr lang="zh-CN" altLang="en-US"/>
              <a:t>与</a:t>
            </a:r>
            <a:r>
              <a:rPr lang="zh-CN" altLang="en-US">
                <a:solidFill>
                  <a:srgbClr val="FF0000"/>
                </a:solidFill>
              </a:rPr>
              <a:t>机器语言</a:t>
            </a:r>
            <a:r>
              <a:rPr lang="zh-CN" altLang="en-US"/>
              <a:t>一一对应，每一条机器指令都有与之对应的汇编指令</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solidFill>
                  <a:srgbClr val="FF0000"/>
                </a:solidFill>
              </a:rPr>
              <a:t>汇编语言</a:t>
            </a:r>
            <a:r>
              <a:rPr lang="zh-CN" altLang="en-US"/>
              <a:t>可以通过编译得到</a:t>
            </a:r>
            <a:r>
              <a:rPr lang="zh-CN" altLang="en-US">
                <a:solidFill>
                  <a:srgbClr val="FF0000"/>
                </a:solidFill>
              </a:rPr>
              <a:t>机器语言</a:t>
            </a:r>
            <a:r>
              <a:rPr lang="zh-CN" altLang="en-US"/>
              <a:t>，</a:t>
            </a:r>
            <a:r>
              <a:rPr lang="zh-CN" altLang="en-US">
                <a:solidFill>
                  <a:srgbClr val="FF0000"/>
                </a:solidFill>
              </a:rPr>
              <a:t>机器语言</a:t>
            </a:r>
            <a:r>
              <a:rPr lang="zh-CN" altLang="en-US"/>
              <a:t>可以通过反汇编得到</a:t>
            </a:r>
            <a:r>
              <a:rPr lang="zh-CN" altLang="en-US">
                <a:solidFill>
                  <a:srgbClr val="FF0000"/>
                </a:solidFill>
              </a:rPr>
              <a:t>汇编语言</a:t>
            </a:r>
            <a:endParaRPr lang="en-US" altLang="zh-CN">
              <a:solidFill>
                <a:srgbClr val="FF0000"/>
              </a:solidFill>
            </a:endParaRP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solidFill>
                  <a:srgbClr val="FF0000"/>
                </a:solidFill>
              </a:rPr>
              <a:t>高级语言</a:t>
            </a:r>
            <a:r>
              <a:rPr lang="zh-CN" altLang="en-US"/>
              <a:t>可以通过编译得到</a:t>
            </a:r>
            <a:r>
              <a:rPr lang="zh-CN" altLang="en-US">
                <a:solidFill>
                  <a:srgbClr val="FF0000"/>
                </a:solidFill>
              </a:rPr>
              <a:t>汇编语言</a:t>
            </a:r>
            <a:r>
              <a:rPr lang="en-US" altLang="zh-CN"/>
              <a:t>\</a:t>
            </a:r>
            <a:r>
              <a:rPr lang="zh-CN" altLang="en-US">
                <a:solidFill>
                  <a:srgbClr val="FF0000"/>
                </a:solidFill>
              </a:rPr>
              <a:t>机器语言</a:t>
            </a:r>
            <a:r>
              <a:rPr lang="zh-CN" altLang="en-US"/>
              <a:t>，但</a:t>
            </a:r>
            <a:r>
              <a:rPr lang="zh-CN" altLang="en-US">
                <a:solidFill>
                  <a:srgbClr val="FF0000"/>
                </a:solidFill>
              </a:rPr>
              <a:t>汇编语言</a:t>
            </a:r>
            <a:r>
              <a:rPr lang="en-US" altLang="zh-CN"/>
              <a:t>\</a:t>
            </a:r>
            <a:r>
              <a:rPr lang="zh-CN" altLang="en-US">
                <a:solidFill>
                  <a:srgbClr val="FF0000"/>
                </a:solidFill>
              </a:rPr>
              <a:t>机器语言</a:t>
            </a:r>
            <a:r>
              <a:rPr lang="zh-CN" altLang="en-US"/>
              <a:t>几乎不可能还原成</a:t>
            </a:r>
            <a:r>
              <a:rPr lang="zh-CN" altLang="en-US">
                <a:solidFill>
                  <a:srgbClr val="FF0000"/>
                </a:solidFill>
              </a:rPr>
              <a:t>高级语言</a:t>
            </a:r>
            <a:endParaRPr lang="zh-CN" altLang="en-US">
              <a:solidFill>
                <a:srgbClr val="FF0000"/>
              </a:solidFill>
            </a:endParaRPr>
          </a:p>
        </p:txBody>
      </p:sp>
      <p:sp>
        <p:nvSpPr>
          <p:cNvPr id="44" name="文本框 43"/>
          <p:cNvSpPr txBox="1"/>
          <p:nvPr/>
        </p:nvSpPr>
        <p:spPr>
          <a:xfrm>
            <a:off x="6031681" y="3291456"/>
            <a:ext cx="2416046" cy="400110"/>
          </a:xfrm>
          <a:prstGeom prst="rect">
            <a:avLst/>
          </a:prstGeom>
          <a:noFill/>
        </p:spPr>
        <p:txBody>
          <a:bodyPr wrap="none" rtlCol="0">
            <a:spAutoFit/>
          </a:bodyPr>
          <a:lstStyle/>
          <a:p>
            <a:r>
              <a:rPr lang="en-US" altLang="zh-CN" sz="2000" dirty="0"/>
              <a:t>1000100111011000</a:t>
            </a:r>
            <a:endParaRPr lang="zh-CN" altLang="en-US" sz="2000" dirty="0"/>
          </a:p>
        </p:txBody>
      </p:sp>
      <p:sp>
        <p:nvSpPr>
          <p:cNvPr id="45" name="文本框 44"/>
          <p:cNvSpPr txBox="1"/>
          <p:nvPr/>
        </p:nvSpPr>
        <p:spPr>
          <a:xfrm>
            <a:off x="3707542" y="3254452"/>
            <a:ext cx="1449115" cy="400110"/>
          </a:xfrm>
          <a:prstGeom prst="rect">
            <a:avLst/>
          </a:prstGeom>
          <a:noFill/>
        </p:spPr>
        <p:txBody>
          <a:bodyPr wrap="none" rtlCol="0">
            <a:spAutoFit/>
          </a:bodyPr>
          <a:lstStyle/>
          <a:p>
            <a:r>
              <a:rPr lang="en-US" altLang="zh-CN" sz="2000"/>
              <a:t>mov ax, bx</a:t>
            </a:r>
            <a:endParaRPr lang="zh-CN" altLang="en-US" sz="2000"/>
          </a:p>
        </p:txBody>
      </p:sp>
      <p:sp>
        <p:nvSpPr>
          <p:cNvPr id="46" name="文本框 45"/>
          <p:cNvSpPr txBox="1"/>
          <p:nvPr/>
        </p:nvSpPr>
        <p:spPr>
          <a:xfrm>
            <a:off x="1194469" y="3268949"/>
            <a:ext cx="1143262" cy="400110"/>
          </a:xfrm>
          <a:prstGeom prst="rect">
            <a:avLst/>
          </a:prstGeom>
          <a:noFill/>
        </p:spPr>
        <p:txBody>
          <a:bodyPr wrap="none" rtlCol="0">
            <a:spAutoFit/>
          </a:bodyPr>
          <a:lstStyle/>
          <a:p>
            <a:r>
              <a:rPr lang="en-US" altLang="zh-CN" sz="2000" dirty="0"/>
              <a:t>ax = bx;</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3">
                                            <p:txEl>
                                              <p:pRg st="0" end="0"/>
                                            </p:txEl>
                                          </p:spTgt>
                                        </p:tgtEl>
                                        <p:attrNameLst>
                                          <p:attrName>style.visibility</p:attrName>
                                        </p:attrNameLst>
                                      </p:cBhvr>
                                      <p:to>
                                        <p:strVal val="visible"/>
                                      </p:to>
                                    </p:set>
                                    <p:animEffect transition="in" filter="wipe(left)">
                                      <p:cBhvr>
                                        <p:cTn id="72" dur="500"/>
                                        <p:tgtEl>
                                          <p:spTgt spid="4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3">
                                            <p:txEl>
                                              <p:pRg st="2" end="2"/>
                                            </p:txEl>
                                          </p:spTgt>
                                        </p:tgtEl>
                                        <p:attrNameLst>
                                          <p:attrName>style.visibility</p:attrName>
                                        </p:attrNameLst>
                                      </p:cBhvr>
                                      <p:to>
                                        <p:strVal val="visible"/>
                                      </p:to>
                                    </p:set>
                                    <p:animEffect transition="in" filter="wipe(left)">
                                      <p:cBhvr>
                                        <p:cTn id="77" dur="500"/>
                                        <p:tgtEl>
                                          <p:spTgt spid="43">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left)">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righ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3">
                                            <p:txEl>
                                              <p:pRg st="4" end="4"/>
                                            </p:txEl>
                                          </p:spTgt>
                                        </p:tgtEl>
                                        <p:attrNameLst>
                                          <p:attrName>style.visibility</p:attrName>
                                        </p:attrNameLst>
                                      </p:cBhvr>
                                      <p:to>
                                        <p:strVal val="visible"/>
                                      </p:to>
                                    </p:set>
                                    <p:animEffect transition="in" filter="wipe(left)">
                                      <p:cBhvr>
                                        <p:cTn id="92" dur="500"/>
                                        <p:tgtEl>
                                          <p:spTgt spid="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4" grpId="0" animBg="1"/>
      <p:bldP spid="38" grpId="0"/>
      <p:bldP spid="40" grpId="0"/>
      <p:bldP spid="41" grpId="0"/>
      <p:bldP spid="42" grpId="0"/>
      <p:bldP spid="44" grpId="0"/>
      <p:bldP spid="45" grpId="0"/>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段寄存器</a:t>
            </a:r>
            <a:endParaRPr kumimoji="1" lang="en-US" altLang="zh-CN"/>
          </a:p>
        </p:txBody>
      </p:sp>
      <p:sp>
        <p:nvSpPr>
          <p:cNvPr id="3" name="内容占位符 2"/>
          <p:cNvSpPr>
            <a:spLocks noGrp="1"/>
          </p:cNvSpPr>
          <p:nvPr>
            <p:ph idx="1"/>
          </p:nvPr>
        </p:nvSpPr>
        <p:spPr>
          <a:xfrm>
            <a:off x="231500" y="1356708"/>
            <a:ext cx="11063535" cy="3104456"/>
          </a:xfrm>
        </p:spPr>
        <p:txBody>
          <a:bodyPr>
            <a:normAutofit/>
          </a:bodyPr>
          <a:lstStyle/>
          <a:p>
            <a:r>
              <a:rPr kumimoji="1" lang="en-US" altLang="zh-CN" sz="1800" dirty="0"/>
              <a:t>8086</a:t>
            </a:r>
            <a:r>
              <a:rPr kumimoji="1" lang="zh-CN" altLang="en-US" sz="1800" dirty="0"/>
              <a:t>在访问内存时要由相关部件提供内存单元的</a:t>
            </a:r>
            <a:r>
              <a:rPr kumimoji="1" lang="zh-CN" altLang="en-US" sz="1800" dirty="0">
                <a:solidFill>
                  <a:srgbClr val="FF0000"/>
                </a:solidFill>
              </a:rPr>
              <a:t>段地址</a:t>
            </a:r>
            <a:r>
              <a:rPr kumimoji="1" lang="zh-CN" altLang="en-US" sz="1800" dirty="0"/>
              <a:t>和</a:t>
            </a:r>
            <a:r>
              <a:rPr kumimoji="1" lang="zh-CN" altLang="en-US" sz="1800" dirty="0">
                <a:solidFill>
                  <a:srgbClr val="FF0000"/>
                </a:solidFill>
              </a:rPr>
              <a:t>偏移地址</a:t>
            </a:r>
            <a:r>
              <a:rPr kumimoji="1" lang="zh-CN" altLang="en-US" sz="1800" dirty="0"/>
              <a:t>，送入地址加法器合成</a:t>
            </a:r>
            <a:r>
              <a:rPr kumimoji="1" lang="zh-CN" altLang="en-US" sz="1800" dirty="0">
                <a:solidFill>
                  <a:srgbClr val="FF0000"/>
                </a:solidFill>
              </a:rPr>
              <a:t>物理地址</a:t>
            </a:r>
            <a:endParaRPr kumimoji="1" lang="en-US" altLang="zh-CN" sz="1800" dirty="0"/>
          </a:p>
          <a:p>
            <a:r>
              <a:rPr kumimoji="1" lang="zh-CN" altLang="en-US" sz="1800" dirty="0"/>
              <a:t>是什么部件提供段地址？</a:t>
            </a:r>
            <a:r>
              <a:rPr kumimoji="1" lang="zh-CN" altLang="en-US" sz="1800" dirty="0">
                <a:solidFill>
                  <a:srgbClr val="FF0000"/>
                </a:solidFill>
              </a:rPr>
              <a:t>段地址</a:t>
            </a:r>
            <a:r>
              <a:rPr kumimoji="1" lang="zh-CN" altLang="en-US" sz="1800" dirty="0"/>
              <a:t>在</a:t>
            </a:r>
            <a:r>
              <a:rPr kumimoji="1" lang="en-US" altLang="zh-CN" sz="1800" dirty="0"/>
              <a:t>8086</a:t>
            </a:r>
            <a:r>
              <a:rPr kumimoji="1" lang="zh-CN" altLang="en-US" sz="1800" dirty="0"/>
              <a:t>的</a:t>
            </a:r>
            <a:r>
              <a:rPr kumimoji="1" lang="zh-CN" altLang="en-US" sz="1800" dirty="0">
                <a:solidFill>
                  <a:srgbClr val="FF0000"/>
                </a:solidFill>
              </a:rPr>
              <a:t>段寄存器</a:t>
            </a:r>
            <a:r>
              <a:rPr kumimoji="1" lang="zh-CN" altLang="en-US" sz="1800" dirty="0"/>
              <a:t>中存放</a:t>
            </a:r>
            <a:endParaRPr kumimoji="1" lang="en-US" altLang="zh-CN" sz="1800" dirty="0"/>
          </a:p>
          <a:p>
            <a:r>
              <a:rPr kumimoji="1" lang="en-US" altLang="zh-CN" sz="1800" dirty="0"/>
              <a:t>8086</a:t>
            </a:r>
            <a:r>
              <a:rPr kumimoji="1" lang="zh-CN" altLang="en-US" sz="1800" dirty="0"/>
              <a:t>有</a:t>
            </a:r>
            <a:r>
              <a:rPr kumimoji="1" lang="en-US" altLang="zh-CN" sz="1800" dirty="0"/>
              <a:t>4</a:t>
            </a:r>
            <a:r>
              <a:rPr kumimoji="1" lang="zh-CN" altLang="en-US" sz="1800" dirty="0"/>
              <a:t>个</a:t>
            </a:r>
            <a:r>
              <a:rPr kumimoji="1" lang="zh-CN" altLang="en-US" sz="1800" dirty="0">
                <a:solidFill>
                  <a:srgbClr val="FF0000"/>
                </a:solidFill>
              </a:rPr>
              <a:t>段寄存器</a:t>
            </a:r>
            <a:r>
              <a:rPr kumimoji="1" lang="zh-CN" altLang="en-US" sz="1800" dirty="0"/>
              <a:t>：</a:t>
            </a:r>
            <a:r>
              <a:rPr kumimoji="1" lang="en-US" altLang="zh-CN" sz="1800" dirty="0"/>
              <a:t>CS</a:t>
            </a:r>
            <a:r>
              <a:rPr kumimoji="1" lang="zh-CN" altLang="en-US" sz="1800" dirty="0"/>
              <a:t>、</a:t>
            </a:r>
            <a:r>
              <a:rPr kumimoji="1" lang="en-US" altLang="zh-CN" sz="1800" dirty="0"/>
              <a:t>DS</a:t>
            </a:r>
            <a:r>
              <a:rPr kumimoji="1" lang="zh-CN" altLang="en-US" sz="1800" dirty="0"/>
              <a:t>、</a:t>
            </a:r>
            <a:r>
              <a:rPr kumimoji="1" lang="en-US" altLang="zh-CN" sz="1800" dirty="0"/>
              <a:t>SS</a:t>
            </a:r>
            <a:r>
              <a:rPr kumimoji="1" lang="zh-CN" altLang="en-US" sz="1800" dirty="0"/>
              <a:t>、</a:t>
            </a:r>
            <a:r>
              <a:rPr kumimoji="1" lang="en-US" altLang="zh-CN" sz="1800" dirty="0"/>
              <a:t>ES</a:t>
            </a:r>
            <a:r>
              <a:rPr kumimoji="1" lang="zh-CN" altLang="en-US" sz="1800" dirty="0"/>
              <a:t>，当</a:t>
            </a:r>
            <a:r>
              <a:rPr kumimoji="1" lang="en-US" altLang="zh-CN" sz="1800" dirty="0"/>
              <a:t>CPU</a:t>
            </a:r>
            <a:r>
              <a:rPr kumimoji="1" lang="zh-CN" altLang="en-US" sz="1800" dirty="0"/>
              <a:t>需要访问内存时由这</a:t>
            </a:r>
            <a:r>
              <a:rPr kumimoji="1" lang="en-US" altLang="zh-CN" sz="1800" dirty="0"/>
              <a:t>4</a:t>
            </a:r>
            <a:r>
              <a:rPr kumimoji="1" lang="zh-CN" altLang="en-US" sz="1800" dirty="0"/>
              <a:t>个</a:t>
            </a:r>
            <a:r>
              <a:rPr kumimoji="1" lang="zh-CN" altLang="en-US" sz="1800" dirty="0">
                <a:solidFill>
                  <a:srgbClr val="FF0000"/>
                </a:solidFill>
              </a:rPr>
              <a:t>段寄存器</a:t>
            </a:r>
            <a:r>
              <a:rPr kumimoji="1" lang="zh-CN" altLang="en-US" sz="1800" dirty="0"/>
              <a:t>提供内存单元的</a:t>
            </a:r>
            <a:r>
              <a:rPr kumimoji="1" lang="zh-CN" altLang="en-US" sz="1800" dirty="0">
                <a:solidFill>
                  <a:srgbClr val="FF0000"/>
                </a:solidFill>
              </a:rPr>
              <a:t>段地址</a:t>
            </a:r>
            <a:endParaRPr kumimoji="1" lang="en-US" altLang="zh-CN" sz="1800" dirty="0">
              <a:solidFill>
                <a:srgbClr val="FF0000"/>
              </a:solidFill>
            </a:endParaRPr>
          </a:p>
          <a:p>
            <a:pPr>
              <a:buFont typeface="Wingdings" panose="05000000000000000000" pitchFamily="2" charset="2"/>
              <a:buChar char="Ø"/>
            </a:pPr>
            <a:r>
              <a:rPr lang="en-US" altLang="zh-CN" sz="1800" dirty="0"/>
              <a:t>CS (Code Segment)</a:t>
            </a:r>
            <a:r>
              <a:rPr lang="zh-CN" altLang="en-US" sz="1800" dirty="0"/>
              <a:t>：代码段寄存器</a:t>
            </a:r>
            <a:endParaRPr lang="zh-CN" altLang="en-US" sz="1800" dirty="0"/>
          </a:p>
          <a:p>
            <a:pPr>
              <a:buFont typeface="Wingdings" panose="05000000000000000000" pitchFamily="2" charset="2"/>
              <a:buChar char="Ø"/>
            </a:pPr>
            <a:r>
              <a:rPr lang="en-US" altLang="zh-CN" sz="1800" dirty="0"/>
              <a:t>DS (Data Segment)</a:t>
            </a:r>
            <a:r>
              <a:rPr lang="zh-CN" altLang="en-US" sz="1800" dirty="0"/>
              <a:t>：数据段寄存器</a:t>
            </a:r>
            <a:endParaRPr lang="zh-CN" altLang="en-US" sz="1800" dirty="0"/>
          </a:p>
          <a:p>
            <a:pPr>
              <a:buFont typeface="Wingdings" panose="05000000000000000000" pitchFamily="2" charset="2"/>
              <a:buChar char="Ø"/>
            </a:pPr>
            <a:r>
              <a:rPr lang="en-US" altLang="zh-CN" sz="1800" dirty="0"/>
              <a:t>SS (Stack Segment)</a:t>
            </a:r>
            <a:r>
              <a:rPr lang="zh-CN" altLang="en-US" sz="1800" dirty="0"/>
              <a:t>：堆栈段寄存器</a:t>
            </a:r>
            <a:endParaRPr lang="zh-CN" altLang="en-US" sz="1800" dirty="0"/>
          </a:p>
          <a:p>
            <a:pPr>
              <a:buFont typeface="Wingdings" panose="05000000000000000000" pitchFamily="2" charset="2"/>
              <a:buChar char="Ø"/>
            </a:pPr>
            <a:r>
              <a:rPr lang="en-US" altLang="zh-CN" sz="1800" dirty="0"/>
              <a:t>ES (Extra Segment)</a:t>
            </a:r>
            <a:r>
              <a:rPr lang="zh-CN" altLang="en-US" sz="1800" dirty="0"/>
              <a:t>：附加段寄存器</a:t>
            </a:r>
            <a:endParaRPr lang="en-US" altLang="zh-CN" sz="1800" dirty="0"/>
          </a:p>
          <a:p>
            <a:pPr>
              <a:buFont typeface="Wingdings" panose="05000000000000000000" pitchFamily="2" charset="2"/>
              <a:buChar char="l"/>
            </a:pPr>
            <a:r>
              <a:rPr lang="zh-CN" altLang="en-US" sz="1800" dirty="0"/>
              <a:t>每个段寄存器的具体作用是？</a:t>
            </a:r>
            <a:endParaRPr lang="zh-CN" altLang="en-US" sz="1800" dirty="0"/>
          </a:p>
        </p:txBody>
      </p:sp>
      <p:pic>
        <p:nvPicPr>
          <p:cNvPr id="4" name="图片 3"/>
          <p:cNvPicPr>
            <a:picLocks noChangeAspect="1"/>
          </p:cNvPicPr>
          <p:nvPr/>
        </p:nvPicPr>
        <p:blipFill>
          <a:blip r:embed="rId1"/>
          <a:stretch>
            <a:fillRect/>
          </a:stretch>
        </p:blipFill>
        <p:spPr>
          <a:xfrm>
            <a:off x="4322003" y="2539490"/>
            <a:ext cx="6879398" cy="416265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CS</a:t>
            </a:r>
            <a:r>
              <a:rPr kumimoji="1" lang="zh-CN" altLang="en-US"/>
              <a:t>和</a:t>
            </a:r>
            <a:r>
              <a:rPr kumimoji="1" lang="en-US" altLang="zh-CN"/>
              <a:t>IP</a:t>
            </a:r>
            <a:endParaRPr kumimoji="1" lang="en-US" altLang="zh-CN"/>
          </a:p>
        </p:txBody>
      </p:sp>
      <p:sp>
        <p:nvSpPr>
          <p:cNvPr id="3" name="内容占位符 2"/>
          <p:cNvSpPr>
            <a:spLocks noGrp="1"/>
          </p:cNvSpPr>
          <p:nvPr>
            <p:ph idx="1"/>
          </p:nvPr>
        </p:nvSpPr>
        <p:spPr>
          <a:xfrm>
            <a:off x="51897" y="1346529"/>
            <a:ext cx="4077044" cy="4855556"/>
          </a:xfrm>
        </p:spPr>
        <p:txBody>
          <a:bodyPr>
            <a:normAutofit/>
          </a:bodyPr>
          <a:lstStyle/>
          <a:p>
            <a:r>
              <a:rPr lang="en-US" altLang="zh-CN" sz="1800" dirty="0"/>
              <a:t>CS</a:t>
            </a:r>
            <a:r>
              <a:rPr lang="zh-CN" altLang="en-US" sz="1800" dirty="0"/>
              <a:t>为代码段寄存器，</a:t>
            </a:r>
            <a:r>
              <a:rPr lang="en-US" altLang="zh-CN" sz="1800" dirty="0"/>
              <a:t>IP</a:t>
            </a:r>
            <a:r>
              <a:rPr lang="zh-CN" altLang="en-US" sz="1800" dirty="0"/>
              <a:t>为指令指针寄存器，它们指示了</a:t>
            </a:r>
            <a:r>
              <a:rPr lang="en-US" altLang="zh-CN" sz="1800" dirty="0"/>
              <a:t>CPU</a:t>
            </a:r>
            <a:r>
              <a:rPr lang="zh-CN" altLang="en-US" sz="1800" dirty="0"/>
              <a:t>当前要读取指令的地址</a:t>
            </a:r>
            <a:endParaRPr lang="en-US" altLang="zh-CN" sz="1800" dirty="0"/>
          </a:p>
          <a:p>
            <a:pPr marL="0" indent="0">
              <a:buNone/>
            </a:pPr>
            <a:endParaRPr lang="en-US" altLang="zh-CN" sz="1800" dirty="0"/>
          </a:p>
          <a:p>
            <a:r>
              <a:rPr lang="zh-CN" altLang="en-US" sz="1800" dirty="0"/>
              <a:t>任意时刻，</a:t>
            </a:r>
            <a:r>
              <a:rPr lang="en-US" altLang="zh-CN" sz="1800" dirty="0"/>
              <a:t>8086CPU</a:t>
            </a:r>
            <a:r>
              <a:rPr lang="zh-CN" altLang="en-US" sz="1800" dirty="0"/>
              <a:t>都会</a:t>
            </a:r>
            <a:r>
              <a:rPr kumimoji="1" lang="zh-CN" altLang="en-US" sz="1800" dirty="0"/>
              <a:t>将</a:t>
            </a:r>
            <a:r>
              <a:rPr kumimoji="1" lang="en-US" altLang="zh-CN" sz="1800" dirty="0"/>
              <a:t>CS:IP</a:t>
            </a:r>
            <a:r>
              <a:rPr kumimoji="1" lang="zh-CN" altLang="en-US" sz="1800" dirty="0"/>
              <a:t>指向的指令作为下一条需要取出执行的指令</a:t>
            </a:r>
            <a:endParaRPr lang="zh-CN" altLang="en-US" sz="1800" dirty="0"/>
          </a:p>
        </p:txBody>
      </p:sp>
      <p:pic>
        <p:nvPicPr>
          <p:cNvPr id="4" name="图片 3"/>
          <p:cNvPicPr>
            <a:picLocks noChangeAspect="1"/>
          </p:cNvPicPr>
          <p:nvPr/>
        </p:nvPicPr>
        <p:blipFill>
          <a:blip r:embed="rId1"/>
          <a:stretch>
            <a:fillRect/>
          </a:stretch>
        </p:blipFill>
        <p:spPr>
          <a:xfrm>
            <a:off x="4185503" y="1084487"/>
            <a:ext cx="7947677" cy="3206556"/>
          </a:xfrm>
          <a:prstGeom prst="rect">
            <a:avLst/>
          </a:prstGeom>
        </p:spPr>
      </p:pic>
      <p:pic>
        <p:nvPicPr>
          <p:cNvPr id="5" name="图片 4"/>
          <p:cNvPicPr>
            <a:picLocks noChangeAspect="1"/>
          </p:cNvPicPr>
          <p:nvPr/>
        </p:nvPicPr>
        <p:blipFill>
          <a:blip r:embed="rId2"/>
          <a:stretch>
            <a:fillRect/>
          </a:stretch>
        </p:blipFill>
        <p:spPr>
          <a:xfrm>
            <a:off x="4192521" y="4441873"/>
            <a:ext cx="7921805" cy="215891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1"/>
          <a:stretch>
            <a:fillRect/>
          </a:stretch>
        </p:blipFill>
        <p:spPr>
          <a:xfrm>
            <a:off x="694879" y="1376043"/>
            <a:ext cx="9457789" cy="4282017"/>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1"/>
          <a:stretch>
            <a:fillRect/>
          </a:stretch>
        </p:blipFill>
        <p:spPr>
          <a:xfrm>
            <a:off x="694878" y="1381689"/>
            <a:ext cx="9570911" cy="4398372"/>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1"/>
          <a:stretch>
            <a:fillRect/>
          </a:stretch>
        </p:blipFill>
        <p:spPr>
          <a:xfrm>
            <a:off x="546755" y="1301303"/>
            <a:ext cx="9751814" cy="4482243"/>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5" name="图片 4"/>
          <p:cNvPicPr>
            <a:picLocks noChangeAspect="1"/>
          </p:cNvPicPr>
          <p:nvPr/>
        </p:nvPicPr>
        <p:blipFill>
          <a:blip r:embed="rId1"/>
          <a:stretch>
            <a:fillRect/>
          </a:stretch>
        </p:blipFill>
        <p:spPr>
          <a:xfrm>
            <a:off x="969356" y="1519164"/>
            <a:ext cx="9042559" cy="4118066"/>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1"/>
          <a:stretch>
            <a:fillRect/>
          </a:stretch>
        </p:blipFill>
        <p:spPr>
          <a:xfrm>
            <a:off x="694879" y="1301303"/>
            <a:ext cx="9696483" cy="4449138"/>
          </a:xfrm>
          <a:prstGeom prst="rect">
            <a:avLst/>
          </a:prstGeom>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1"/>
          <a:stretch>
            <a:fillRect/>
          </a:stretch>
        </p:blipFill>
        <p:spPr>
          <a:xfrm>
            <a:off x="509048" y="1301303"/>
            <a:ext cx="10143241" cy="5346937"/>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1"/>
          <a:stretch>
            <a:fillRect/>
          </a:stretch>
        </p:blipFill>
        <p:spPr>
          <a:xfrm>
            <a:off x="245098" y="1200633"/>
            <a:ext cx="10236027" cy="4643986"/>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1"/>
          <a:stretch>
            <a:fillRect/>
          </a:stretch>
        </p:blipFill>
        <p:spPr>
          <a:xfrm>
            <a:off x="480767" y="1301303"/>
            <a:ext cx="9212326" cy="4521429"/>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汇编语言的特点</a:t>
            </a:r>
            <a:endParaRPr kumimoji="1" lang="zh-CN" dirty="0"/>
          </a:p>
        </p:txBody>
      </p:sp>
      <p:sp>
        <p:nvSpPr>
          <p:cNvPr id="3" name="内容占位符 2"/>
          <p:cNvSpPr>
            <a:spLocks noGrp="1"/>
          </p:cNvSpPr>
          <p:nvPr>
            <p:ph idx="1"/>
          </p:nvPr>
        </p:nvSpPr>
        <p:spPr>
          <a:xfrm>
            <a:off x="664639" y="1290720"/>
            <a:ext cx="10838132" cy="5157213"/>
          </a:xfrm>
        </p:spPr>
        <p:txBody>
          <a:bodyPr>
            <a:normAutofit/>
          </a:bodyPr>
          <a:lstStyle/>
          <a:p>
            <a:r>
              <a:rPr kumimoji="1" lang="zh-CN" altLang="en-US"/>
              <a:t>可以直接访问、控制各种硬件设备，比如存储器、</a:t>
            </a:r>
            <a:r>
              <a:rPr kumimoji="1" lang="en-US" altLang="zh-CN"/>
              <a:t>CPU</a:t>
            </a:r>
            <a:r>
              <a:rPr kumimoji="1" lang="zh-CN" altLang="en-US"/>
              <a:t>等，能最大限度地发挥硬件的功能</a:t>
            </a:r>
            <a:endParaRPr kumimoji="1" lang="en-US" altLang="zh-CN"/>
          </a:p>
          <a:p>
            <a:endParaRPr kumimoji="1" lang="en-US" altLang="zh-CN"/>
          </a:p>
          <a:p>
            <a:r>
              <a:rPr kumimoji="1" lang="zh-CN" altLang="en-US"/>
              <a:t>汇编指令是机器指令的助记符</a:t>
            </a:r>
            <a:r>
              <a:rPr kumimoji="1" lang="en-US" altLang="zh-CN"/>
              <a:t>,</a:t>
            </a:r>
            <a:r>
              <a:rPr kumimoji="1" lang="zh-CN" altLang="en-US"/>
              <a:t>同机器指令一一对应。每一种</a:t>
            </a:r>
            <a:r>
              <a:rPr kumimoji="1" lang="en-US" altLang="zh-CN"/>
              <a:t>CPU</a:t>
            </a:r>
            <a:r>
              <a:rPr kumimoji="1" lang="zh-CN" altLang="en-US"/>
              <a:t>都有自己的机器指令集</a:t>
            </a:r>
            <a:r>
              <a:rPr kumimoji="1" lang="en-US" altLang="zh-CN"/>
              <a:t>\</a:t>
            </a:r>
            <a:r>
              <a:rPr kumimoji="1" lang="zh-CN" altLang="en-US"/>
              <a:t>汇编指令集，所以汇编语言不具备可移植性</a:t>
            </a:r>
            <a:endParaRPr kumimoji="1" lang="en-US" altLang="zh-CN"/>
          </a:p>
          <a:p>
            <a:pPr marL="0" indent="0">
              <a:buNone/>
            </a:pPr>
            <a:endParaRPr kumimoji="1" lang="en-US" altLang="zh-CN"/>
          </a:p>
          <a:p>
            <a:r>
              <a:rPr kumimoji="1" lang="zh-CN" altLang="en-US"/>
              <a:t>知识点过多，开发者需要对</a:t>
            </a:r>
            <a:r>
              <a:rPr kumimoji="1" lang="en-US" altLang="zh-CN"/>
              <a:t>CPU</a:t>
            </a:r>
            <a:r>
              <a:rPr kumimoji="1" lang="zh-CN" altLang="en-US"/>
              <a:t>等硬件结构有所了解，不易于编写、调试、维护</a:t>
            </a:r>
            <a:endParaRPr kumimoji="1" lang="en-US" altLang="zh-CN"/>
          </a:p>
          <a:p>
            <a:endParaRPr kumimoji="1" lang="en-US" altLang="zh-CN"/>
          </a:p>
          <a:p>
            <a:r>
              <a:rPr kumimoji="1" lang="zh-CN" altLang="en-US"/>
              <a:t>不区分大小写，比如</a:t>
            </a:r>
            <a:r>
              <a:rPr kumimoji="1" lang="en-US" altLang="zh-CN"/>
              <a:t>mov</a:t>
            </a:r>
            <a:r>
              <a:rPr kumimoji="1" lang="zh-CN" altLang="en-US"/>
              <a:t>和</a:t>
            </a:r>
            <a:r>
              <a:rPr kumimoji="1" lang="en-US" altLang="zh-CN"/>
              <a:t>MOV</a:t>
            </a:r>
            <a:r>
              <a:rPr kumimoji="1" lang="zh-CN" altLang="en-US"/>
              <a:t>是一样的</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1"/>
          <a:stretch>
            <a:fillRect/>
          </a:stretch>
        </p:blipFill>
        <p:spPr>
          <a:xfrm>
            <a:off x="414780" y="1198655"/>
            <a:ext cx="9885701" cy="4579976"/>
          </a:xfrm>
          <a:prstGeom prst="rect">
            <a:avLst/>
          </a:prstGeo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1"/>
          <a:stretch>
            <a:fillRect/>
          </a:stretch>
        </p:blipFill>
        <p:spPr>
          <a:xfrm>
            <a:off x="694878" y="1301303"/>
            <a:ext cx="9108561" cy="4203951"/>
          </a:xfrm>
          <a:prstGeom prst="rect">
            <a:avLst/>
          </a:prstGeo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1"/>
          <a:stretch>
            <a:fillRect/>
          </a:stretch>
        </p:blipFill>
        <p:spPr>
          <a:xfrm>
            <a:off x="367645" y="1183198"/>
            <a:ext cx="9743485" cy="4463458"/>
          </a:xfrm>
          <a:prstGeom prst="rect">
            <a:avLst/>
          </a:prstGeo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1"/>
          <a:stretch>
            <a:fillRect/>
          </a:stretch>
        </p:blipFill>
        <p:spPr>
          <a:xfrm>
            <a:off x="556182" y="1155659"/>
            <a:ext cx="9942697" cy="4538131"/>
          </a:xfrm>
          <a:prstGeom prst="rect">
            <a:avLst/>
          </a:prstGeom>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1"/>
          <a:stretch>
            <a:fillRect/>
          </a:stretch>
        </p:blipFill>
        <p:spPr>
          <a:xfrm>
            <a:off x="263950" y="1204627"/>
            <a:ext cx="10023331" cy="4649419"/>
          </a:xfrm>
          <a:prstGeom prst="rect">
            <a:avLst/>
          </a:prstGeo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1"/>
          <a:stretch>
            <a:fillRect/>
          </a:stretch>
        </p:blipFill>
        <p:spPr>
          <a:xfrm>
            <a:off x="452487" y="1301303"/>
            <a:ext cx="9568206" cy="4384299"/>
          </a:xfrm>
          <a:prstGeom prst="rect">
            <a:avLst/>
          </a:prstGeo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1"/>
          <a:stretch>
            <a:fillRect/>
          </a:stretch>
        </p:blipFill>
        <p:spPr>
          <a:xfrm>
            <a:off x="637439" y="1630220"/>
            <a:ext cx="8042053" cy="453073"/>
          </a:xfrm>
          <a:prstGeom prst="rect">
            <a:avLst/>
          </a:prstGeom>
        </p:spPr>
      </p:pic>
      <p:pic>
        <p:nvPicPr>
          <p:cNvPr id="5" name="图片 4"/>
          <p:cNvPicPr>
            <a:picLocks noChangeAspect="1"/>
          </p:cNvPicPr>
          <p:nvPr/>
        </p:nvPicPr>
        <p:blipFill>
          <a:blip r:embed="rId2"/>
          <a:stretch>
            <a:fillRect/>
          </a:stretch>
        </p:blipFill>
        <p:spPr>
          <a:xfrm>
            <a:off x="637439" y="2285999"/>
            <a:ext cx="8457370" cy="400215"/>
          </a:xfrm>
          <a:prstGeom prst="rect">
            <a:avLst/>
          </a:prstGeom>
        </p:spPr>
      </p:pic>
      <p:pic>
        <p:nvPicPr>
          <p:cNvPr id="6" name="图片 5"/>
          <p:cNvPicPr>
            <a:picLocks noChangeAspect="1"/>
          </p:cNvPicPr>
          <p:nvPr/>
        </p:nvPicPr>
        <p:blipFill>
          <a:blip r:embed="rId3"/>
          <a:stretch>
            <a:fillRect/>
          </a:stretch>
        </p:blipFill>
        <p:spPr>
          <a:xfrm>
            <a:off x="637439" y="2888920"/>
            <a:ext cx="6728140" cy="422868"/>
          </a:xfrm>
          <a:prstGeom prst="rect">
            <a:avLst/>
          </a:prstGeom>
        </p:spPr>
      </p:pic>
      <p:pic>
        <p:nvPicPr>
          <p:cNvPr id="7" name="图片 6"/>
          <p:cNvPicPr>
            <a:picLocks noChangeAspect="1"/>
          </p:cNvPicPr>
          <p:nvPr/>
        </p:nvPicPr>
        <p:blipFill>
          <a:blip r:embed="rId4"/>
          <a:stretch>
            <a:fillRect/>
          </a:stretch>
        </p:blipFill>
        <p:spPr>
          <a:xfrm>
            <a:off x="637438" y="3489180"/>
            <a:ext cx="5678520" cy="445522"/>
          </a:xfrm>
          <a:prstGeom prst="rect">
            <a:avLst/>
          </a:prstGeom>
        </p:spPr>
      </p:pic>
      <p:pic>
        <p:nvPicPr>
          <p:cNvPr id="8" name="图片 7"/>
          <p:cNvPicPr>
            <a:picLocks noChangeAspect="1"/>
          </p:cNvPicPr>
          <p:nvPr/>
        </p:nvPicPr>
        <p:blipFill>
          <a:blip r:embed="rId5"/>
          <a:stretch>
            <a:fillRect/>
          </a:stretch>
        </p:blipFill>
        <p:spPr>
          <a:xfrm>
            <a:off x="373489" y="4306754"/>
            <a:ext cx="10784264" cy="116586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指令和数据</a:t>
            </a:r>
            <a:endParaRPr kumimoji="1" lang="en-US" altLang="zh-CN"/>
          </a:p>
        </p:txBody>
      </p:sp>
      <p:sp>
        <p:nvSpPr>
          <p:cNvPr id="9" name="内容占位符 2"/>
          <p:cNvSpPr>
            <a:spLocks noGrp="1"/>
          </p:cNvSpPr>
          <p:nvPr>
            <p:ph idx="1"/>
          </p:nvPr>
        </p:nvSpPr>
        <p:spPr>
          <a:xfrm>
            <a:off x="664638" y="1356708"/>
            <a:ext cx="11063535" cy="4827276"/>
          </a:xfrm>
        </p:spPr>
        <p:txBody>
          <a:bodyPr>
            <a:normAutofit/>
          </a:bodyPr>
          <a:lstStyle/>
          <a:p>
            <a:r>
              <a:rPr kumimoji="1" lang="zh-CN" altLang="en-US" sz="1800"/>
              <a:t>在内存或者磁盘上，指令和数据没有任何区别，都是二进制信息</a:t>
            </a:r>
            <a:endParaRPr kumimoji="1" lang="en-US" altLang="zh-CN" sz="1800"/>
          </a:p>
          <a:p>
            <a:r>
              <a:rPr kumimoji="1" lang="en-US" altLang="zh-CN" sz="1800"/>
              <a:t>CPU</a:t>
            </a:r>
            <a:r>
              <a:rPr kumimoji="1" lang="zh-CN" altLang="en-US" sz="1800"/>
              <a:t>在工作的时候把有的信息看做指令，有的信息看做数据，为同样的信息赋予了不同的意义</a:t>
            </a:r>
            <a:endParaRPr kumimoji="1" lang="en-US" altLang="zh-CN" sz="1800"/>
          </a:p>
          <a:p>
            <a:endParaRPr kumimoji="1" lang="en-US" altLang="zh-CN" sz="1800"/>
          </a:p>
          <a:p>
            <a:endParaRPr kumimoji="1" lang="en-US" altLang="zh-CN" sz="1800"/>
          </a:p>
          <a:p>
            <a:endParaRPr kumimoji="1" lang="en-US" altLang="zh-CN" sz="1800"/>
          </a:p>
          <a:p>
            <a:endParaRPr kumimoji="1" lang="en-US" altLang="zh-CN" sz="1800"/>
          </a:p>
          <a:p>
            <a:endParaRPr kumimoji="1" lang="en-US" altLang="zh-CN" sz="1800"/>
          </a:p>
          <a:p>
            <a:r>
              <a:rPr kumimoji="1" lang="en-US" altLang="zh-CN" sz="1800"/>
              <a:t>CPU</a:t>
            </a:r>
            <a:r>
              <a:rPr kumimoji="1" lang="zh-CN" altLang="en-US" sz="1800"/>
              <a:t>根据什么将内存中的信息看做指令？</a:t>
            </a:r>
            <a:endParaRPr kumimoji="1" lang="en-US" altLang="zh-CN" sz="1800"/>
          </a:p>
          <a:p>
            <a:pPr>
              <a:buFont typeface="Wingdings" panose="05000000000000000000" pitchFamily="2" charset="2"/>
              <a:buChar char="Ø"/>
            </a:pPr>
            <a:r>
              <a:rPr kumimoji="1" lang="en-US" altLang="zh-CN" sz="1800"/>
              <a:t>CPU</a:t>
            </a:r>
            <a:r>
              <a:rPr kumimoji="1" lang="zh-CN" altLang="en-US" sz="1800"/>
              <a:t>将</a:t>
            </a:r>
            <a:r>
              <a:rPr kumimoji="1" lang="en-US" altLang="zh-CN" sz="1800"/>
              <a:t>CS:IP</a:t>
            </a:r>
            <a:r>
              <a:rPr kumimoji="1" lang="zh-CN" altLang="en-US" sz="1800"/>
              <a:t>指向的内存单元的内容看做指令</a:t>
            </a:r>
            <a:endParaRPr kumimoji="1" lang="en-US" altLang="zh-CN" sz="1800"/>
          </a:p>
          <a:p>
            <a:pPr>
              <a:buFont typeface="Wingdings" panose="05000000000000000000" pitchFamily="2" charset="2"/>
              <a:buChar char="Ø"/>
            </a:pPr>
            <a:r>
              <a:rPr kumimoji="1" lang="zh-CN" altLang="en-US" sz="1800"/>
              <a:t>如果内存中的某段内容曾被</a:t>
            </a:r>
            <a:r>
              <a:rPr kumimoji="1" lang="en-US" altLang="zh-CN" sz="1800"/>
              <a:t>CPU</a:t>
            </a:r>
            <a:r>
              <a:rPr kumimoji="1" lang="zh-CN" altLang="en-US" sz="1800"/>
              <a:t>执行过，那么它所在的内存单元必然被</a:t>
            </a:r>
            <a:r>
              <a:rPr kumimoji="1" lang="en-US" altLang="zh-CN" sz="1800"/>
              <a:t>CS:IP</a:t>
            </a:r>
            <a:r>
              <a:rPr kumimoji="1" lang="zh-CN" altLang="en-US" sz="1800"/>
              <a:t>指向过</a:t>
            </a:r>
            <a:endParaRPr kumimoji="1" lang="en-US" altLang="zh-CN" sz="1800"/>
          </a:p>
          <a:p>
            <a:endParaRPr kumimoji="1" lang="en-US" altLang="zh-CN" sz="1800"/>
          </a:p>
          <a:p>
            <a:endParaRPr kumimoji="1" lang="en-US" altLang="zh-CN" sz="1800"/>
          </a:p>
          <a:p>
            <a:endParaRPr kumimoji="1" lang="en-US" altLang="zh-CN" sz="1800"/>
          </a:p>
          <a:p>
            <a:endParaRPr kumimoji="1" lang="en-US" altLang="zh-CN" sz="1800"/>
          </a:p>
          <a:p>
            <a:endParaRPr lang="zh-CN" altLang="en-US" sz="1800"/>
          </a:p>
        </p:txBody>
      </p:sp>
      <p:pic>
        <p:nvPicPr>
          <p:cNvPr id="4" name="图片 3"/>
          <p:cNvPicPr>
            <a:picLocks noChangeAspect="1"/>
          </p:cNvPicPr>
          <p:nvPr/>
        </p:nvPicPr>
        <p:blipFill>
          <a:blip r:embed="rId1"/>
          <a:stretch>
            <a:fillRect/>
          </a:stretch>
        </p:blipFill>
        <p:spPr>
          <a:xfrm>
            <a:off x="555003" y="2133842"/>
            <a:ext cx="10591800" cy="1628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7" end="7"/>
                                            </p:txEl>
                                          </p:spTgt>
                                        </p:tgtEl>
                                        <p:attrNameLst>
                                          <p:attrName>style.visibility</p:attrName>
                                        </p:attrNameLst>
                                      </p:cBhvr>
                                      <p:to>
                                        <p:strVal val="visible"/>
                                      </p:to>
                                    </p:set>
                                    <p:animEffect transition="in" filter="wipe(left)">
                                      <p:cBhvr>
                                        <p:cTn id="22" dur="500"/>
                                        <p:tgtEl>
                                          <p:spTgt spid="9">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animEffect transition="in" filter="wipe(left)">
                                      <p:cBhvr>
                                        <p:cTn id="27" dur="500"/>
                                        <p:tgtEl>
                                          <p:spTgt spid="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xEl>
                                              <p:pRg st="9" end="9"/>
                                            </p:txEl>
                                          </p:spTgt>
                                        </p:tgtEl>
                                        <p:attrNameLst>
                                          <p:attrName>style.visibility</p:attrName>
                                        </p:attrNameLst>
                                      </p:cBhvr>
                                      <p:to>
                                        <p:strVal val="visible"/>
                                      </p:to>
                                    </p:set>
                                    <p:animEffect transition="in" filter="wipe(left)">
                                      <p:cBhvr>
                                        <p:cTn id="3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a:t>
            </a:r>
            <a:endParaRPr kumimoji="1" lang="en-US" altLang="zh-CN"/>
          </a:p>
        </p:txBody>
      </p:sp>
      <p:sp>
        <p:nvSpPr>
          <p:cNvPr id="9" name="内容占位符 2"/>
          <p:cNvSpPr>
            <a:spLocks noGrp="1"/>
          </p:cNvSpPr>
          <p:nvPr>
            <p:ph idx="1"/>
          </p:nvPr>
        </p:nvSpPr>
        <p:spPr>
          <a:xfrm>
            <a:off x="664638" y="1356709"/>
            <a:ext cx="11063535" cy="3121024"/>
          </a:xfrm>
        </p:spPr>
        <p:txBody>
          <a:bodyPr>
            <a:normAutofit/>
          </a:bodyPr>
          <a:lstStyle/>
          <a:p>
            <a:r>
              <a:rPr lang="en-US" altLang="zh-CN" sz="1800"/>
              <a:t>CPU</a:t>
            </a:r>
            <a:r>
              <a:rPr lang="zh-CN" altLang="en-US" sz="1800"/>
              <a:t>从何处执行指令是由</a:t>
            </a:r>
            <a:r>
              <a:rPr lang="en-US" altLang="zh-CN" sz="1800"/>
              <a:t>CS</a:t>
            </a:r>
            <a:r>
              <a:rPr lang="zh-CN" altLang="en-US" sz="1800"/>
              <a:t>、</a:t>
            </a:r>
            <a:r>
              <a:rPr lang="en-US" altLang="zh-CN" sz="1800"/>
              <a:t>IP</a:t>
            </a:r>
            <a:r>
              <a:rPr lang="zh-CN" altLang="en-US" sz="1800"/>
              <a:t>中的内容决定的，我们可以通过改变</a:t>
            </a:r>
            <a:r>
              <a:rPr lang="en-US" altLang="zh-CN" sz="1800"/>
              <a:t>CS</a:t>
            </a:r>
            <a:r>
              <a:rPr lang="zh-CN" altLang="en-US" sz="1800"/>
              <a:t>、</a:t>
            </a:r>
            <a:r>
              <a:rPr lang="en-US" altLang="zh-CN" sz="1800"/>
              <a:t>IP</a:t>
            </a:r>
            <a:r>
              <a:rPr lang="zh-CN" altLang="en-US" sz="1800"/>
              <a:t>的内容来控制</a:t>
            </a:r>
            <a:r>
              <a:rPr lang="en-US" altLang="zh-CN" sz="1800"/>
              <a:t>CPU</a:t>
            </a:r>
            <a:r>
              <a:rPr lang="zh-CN" altLang="en-US" sz="1800"/>
              <a:t>执行目标指令</a:t>
            </a:r>
            <a:endParaRPr lang="en-US" altLang="zh-CN" sz="1800"/>
          </a:p>
          <a:p>
            <a:endParaRPr lang="en-US" altLang="zh-CN" sz="1800"/>
          </a:p>
          <a:p>
            <a:r>
              <a:rPr lang="en-US" altLang="zh-CN" sz="1800"/>
              <a:t>8086</a:t>
            </a:r>
            <a:r>
              <a:rPr lang="zh-CN" altLang="en-US" sz="1800"/>
              <a:t>提供了一个</a:t>
            </a:r>
            <a:r>
              <a:rPr lang="en-US" altLang="zh-CN" sz="1800">
                <a:solidFill>
                  <a:srgbClr val="FF0000"/>
                </a:solidFill>
              </a:rPr>
              <a:t>mov</a:t>
            </a:r>
            <a:r>
              <a:rPr lang="zh-CN" altLang="en-US" sz="1800"/>
              <a:t>指令（</a:t>
            </a:r>
            <a:r>
              <a:rPr lang="zh-CN" altLang="en-US" sz="1800">
                <a:solidFill>
                  <a:srgbClr val="FF0000"/>
                </a:solidFill>
              </a:rPr>
              <a:t>传送指令</a:t>
            </a:r>
            <a:r>
              <a:rPr lang="zh-CN" altLang="en-US" sz="1800"/>
              <a:t>），可以用来修改</a:t>
            </a:r>
            <a:r>
              <a:rPr lang="zh-CN" altLang="en-US" sz="1800">
                <a:solidFill>
                  <a:srgbClr val="FF0000"/>
                </a:solidFill>
              </a:rPr>
              <a:t>大部分寄存器</a:t>
            </a:r>
            <a:r>
              <a:rPr lang="zh-CN" altLang="en-US" sz="1800"/>
              <a:t>的值，比如</a:t>
            </a:r>
            <a:endParaRPr lang="en-US" altLang="zh-CN" sz="1800"/>
          </a:p>
          <a:p>
            <a:pPr>
              <a:buFont typeface="Wingdings" panose="05000000000000000000" pitchFamily="2" charset="2"/>
              <a:buChar char="Ø"/>
            </a:pPr>
            <a:r>
              <a:rPr lang="en-US" altLang="zh-CN" sz="1800"/>
              <a:t>mov ax,10</a:t>
            </a:r>
            <a:r>
              <a:rPr lang="zh-CN" altLang="en-US" sz="1800"/>
              <a:t>、</a:t>
            </a:r>
            <a:r>
              <a:rPr lang="en-US" altLang="zh-CN" sz="1800"/>
              <a:t>mov bx,20</a:t>
            </a:r>
            <a:r>
              <a:rPr lang="zh-CN" altLang="en-US" sz="1800"/>
              <a:t>、</a:t>
            </a:r>
            <a:r>
              <a:rPr lang="en-US" altLang="zh-CN" sz="1800"/>
              <a:t>mov cx,30</a:t>
            </a:r>
            <a:r>
              <a:rPr lang="zh-CN" altLang="en-US" sz="1800"/>
              <a:t>、</a:t>
            </a:r>
            <a:r>
              <a:rPr lang="en-US" altLang="zh-CN" sz="1800"/>
              <a:t>mov dx,40</a:t>
            </a:r>
            <a:endParaRPr lang="en-US" altLang="zh-CN" sz="1800"/>
          </a:p>
          <a:p>
            <a:pPr>
              <a:buFont typeface="Wingdings" panose="05000000000000000000" pitchFamily="2" charset="2"/>
              <a:buChar char="Ø"/>
            </a:pPr>
            <a:endParaRPr lang="en-US" altLang="zh-CN" sz="1800"/>
          </a:p>
          <a:p>
            <a:r>
              <a:rPr lang="zh-CN" altLang="en-US" sz="1800"/>
              <a:t>但是，</a:t>
            </a:r>
            <a:r>
              <a:rPr lang="en-US" altLang="zh-CN" sz="1800"/>
              <a:t>mov</a:t>
            </a:r>
            <a:r>
              <a:rPr lang="zh-CN" altLang="en-US" sz="1800"/>
              <a:t>指令</a:t>
            </a:r>
            <a:r>
              <a:rPr lang="zh-CN" altLang="en-US" sz="1800">
                <a:solidFill>
                  <a:srgbClr val="FF0000"/>
                </a:solidFill>
              </a:rPr>
              <a:t>不能</a:t>
            </a:r>
            <a:r>
              <a:rPr lang="zh-CN" altLang="en-US" sz="1800"/>
              <a:t>用于设置</a:t>
            </a:r>
            <a:r>
              <a:rPr lang="en-US" altLang="zh-CN" sz="1800"/>
              <a:t>CS</a:t>
            </a:r>
            <a:r>
              <a:rPr lang="zh-CN" altLang="en-US" sz="1800"/>
              <a:t>、</a:t>
            </a:r>
            <a:r>
              <a:rPr lang="en-US" altLang="zh-CN" sz="1800"/>
              <a:t>IP</a:t>
            </a:r>
            <a:r>
              <a:rPr lang="zh-CN" altLang="en-US" sz="1800"/>
              <a:t>的值，</a:t>
            </a:r>
            <a:r>
              <a:rPr lang="en-US" altLang="zh-CN" sz="1800"/>
              <a:t>8086</a:t>
            </a:r>
            <a:r>
              <a:rPr lang="zh-CN" altLang="en-US" sz="1800"/>
              <a:t>没有提供这样的功能</a:t>
            </a:r>
            <a:endParaRPr lang="en-US" altLang="zh-CN" sz="1800"/>
          </a:p>
          <a:p>
            <a:endParaRPr lang="en-US" altLang="zh-CN" sz="1800"/>
          </a:p>
          <a:p>
            <a:r>
              <a:rPr lang="en-US" altLang="zh-CN" sz="1800"/>
              <a:t>8086</a:t>
            </a:r>
            <a:r>
              <a:rPr lang="zh-CN" altLang="en-US" sz="1800"/>
              <a:t>提供了另外的指令来修改</a:t>
            </a:r>
            <a:r>
              <a:rPr lang="en-US" altLang="zh-CN" sz="1800"/>
              <a:t>CS</a:t>
            </a:r>
            <a:r>
              <a:rPr lang="zh-CN" altLang="en-US" sz="1800"/>
              <a:t>、</a:t>
            </a:r>
            <a:r>
              <a:rPr lang="en-US" altLang="zh-CN" sz="1800"/>
              <a:t>IP</a:t>
            </a:r>
            <a:r>
              <a:rPr lang="zh-CN" altLang="en-US" sz="1800"/>
              <a:t>的值，这些指令统称为</a:t>
            </a:r>
            <a:r>
              <a:rPr lang="zh-CN" altLang="en-US" sz="1800">
                <a:solidFill>
                  <a:srgbClr val="FF0000"/>
                </a:solidFill>
              </a:rPr>
              <a:t>转移指令</a:t>
            </a:r>
            <a:r>
              <a:rPr lang="zh-CN" altLang="en-US" sz="1800"/>
              <a:t>，最简单的是</a:t>
            </a:r>
            <a:r>
              <a:rPr lang="en-US" altLang="zh-CN" sz="1800">
                <a:solidFill>
                  <a:srgbClr val="FF0000"/>
                </a:solidFill>
              </a:rPr>
              <a:t>jmp</a:t>
            </a:r>
            <a:r>
              <a:rPr lang="zh-CN" altLang="en-US" sz="1800"/>
              <a:t>指令</a:t>
            </a:r>
            <a:endParaRPr lang="en-US" altLang="zh-CN" sz="1800"/>
          </a:p>
        </p:txBody>
      </p:sp>
      <p:pic>
        <p:nvPicPr>
          <p:cNvPr id="3" name="图片 2"/>
          <p:cNvPicPr>
            <a:picLocks noChangeAspect="1"/>
          </p:cNvPicPr>
          <p:nvPr/>
        </p:nvPicPr>
        <p:blipFill>
          <a:blip r:embed="rId1"/>
          <a:stretch>
            <a:fillRect/>
          </a:stretch>
        </p:blipFill>
        <p:spPr>
          <a:xfrm>
            <a:off x="787187" y="4477733"/>
            <a:ext cx="7498974" cy="343237"/>
          </a:xfrm>
          <a:prstGeom prst="rect">
            <a:avLst/>
          </a:prstGeom>
        </p:spPr>
      </p:pic>
      <p:pic>
        <p:nvPicPr>
          <p:cNvPr id="5" name="图片 4"/>
          <p:cNvPicPr>
            <a:picLocks noChangeAspect="1"/>
          </p:cNvPicPr>
          <p:nvPr/>
        </p:nvPicPr>
        <p:blipFill>
          <a:blip r:embed="rId2"/>
          <a:stretch>
            <a:fillRect/>
          </a:stretch>
        </p:blipFill>
        <p:spPr>
          <a:xfrm>
            <a:off x="694879" y="4904196"/>
            <a:ext cx="8366240" cy="837479"/>
          </a:xfrm>
          <a:prstGeom prst="rect">
            <a:avLst/>
          </a:prstGeom>
        </p:spPr>
      </p:pic>
      <p:pic>
        <p:nvPicPr>
          <p:cNvPr id="6" name="图片 5"/>
          <p:cNvPicPr>
            <a:picLocks noChangeAspect="1"/>
          </p:cNvPicPr>
          <p:nvPr/>
        </p:nvPicPr>
        <p:blipFill>
          <a:blip r:embed="rId3"/>
          <a:stretch>
            <a:fillRect/>
          </a:stretch>
        </p:blipFill>
        <p:spPr>
          <a:xfrm>
            <a:off x="787187" y="5791817"/>
            <a:ext cx="9450323" cy="76860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left)">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wipe(left)">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wipe(left)">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wipe(left)">
                                      <p:cBhvr>
                                        <p:cTn id="27" dur="500"/>
                                        <p:tgtEl>
                                          <p:spTgt spid="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a:t>
            </a:r>
            <a:endParaRPr kumimoji="1" lang="en-US" altLang="zh-CN"/>
          </a:p>
        </p:txBody>
      </p:sp>
      <p:pic>
        <p:nvPicPr>
          <p:cNvPr id="3" name="图片 2"/>
          <p:cNvPicPr>
            <a:picLocks noChangeAspect="1"/>
          </p:cNvPicPr>
          <p:nvPr/>
        </p:nvPicPr>
        <p:blipFill>
          <a:blip r:embed="rId1"/>
          <a:stretch>
            <a:fillRect/>
          </a:stretch>
        </p:blipFill>
        <p:spPr>
          <a:xfrm>
            <a:off x="710887" y="1404427"/>
            <a:ext cx="8696325" cy="600075"/>
          </a:xfrm>
          <a:prstGeom prst="rect">
            <a:avLst/>
          </a:prstGeom>
        </p:spPr>
      </p:pic>
      <p:pic>
        <p:nvPicPr>
          <p:cNvPr id="5" name="图片 4"/>
          <p:cNvPicPr>
            <a:picLocks noChangeAspect="1"/>
          </p:cNvPicPr>
          <p:nvPr/>
        </p:nvPicPr>
        <p:blipFill>
          <a:blip r:embed="rId2"/>
          <a:stretch>
            <a:fillRect/>
          </a:stretch>
        </p:blipFill>
        <p:spPr>
          <a:xfrm>
            <a:off x="694879" y="2004502"/>
            <a:ext cx="6753225" cy="1524000"/>
          </a:xfrm>
          <a:prstGeom prst="rect">
            <a:avLst/>
          </a:prstGeom>
        </p:spPr>
      </p:pic>
      <p:pic>
        <p:nvPicPr>
          <p:cNvPr id="6" name="图片 5"/>
          <p:cNvPicPr>
            <a:picLocks noChangeAspect="1"/>
          </p:cNvPicPr>
          <p:nvPr/>
        </p:nvPicPr>
        <p:blipFill>
          <a:blip r:embed="rId3"/>
          <a:stretch>
            <a:fillRect/>
          </a:stretch>
        </p:blipFill>
        <p:spPr>
          <a:xfrm>
            <a:off x="694879" y="3604702"/>
            <a:ext cx="7667625" cy="1047750"/>
          </a:xfrm>
          <a:prstGeom prst="rect">
            <a:avLst/>
          </a:prstGeom>
        </p:spPr>
      </p:pic>
      <p:sp>
        <p:nvSpPr>
          <p:cNvPr id="7" name="内容占位符 2"/>
          <p:cNvSpPr>
            <a:spLocks noGrp="1"/>
          </p:cNvSpPr>
          <p:nvPr>
            <p:ph idx="1"/>
          </p:nvPr>
        </p:nvSpPr>
        <p:spPr>
          <a:xfrm>
            <a:off x="694879" y="4869790"/>
            <a:ext cx="11063535" cy="578904"/>
          </a:xfrm>
        </p:spPr>
        <p:txBody>
          <a:bodyPr>
            <a:normAutofit/>
          </a:bodyPr>
          <a:lstStyle/>
          <a:p>
            <a:r>
              <a:rPr lang="zh-CN" altLang="en-US" sz="1800"/>
              <a:t>另外，也可以“</a:t>
            </a:r>
            <a:r>
              <a:rPr lang="en-US" altLang="zh-CN" sz="1800"/>
              <a:t>jmp </a:t>
            </a:r>
            <a:r>
              <a:rPr lang="zh-CN" altLang="en-US" sz="1800"/>
              <a:t>直接值”来改变</a:t>
            </a:r>
            <a:r>
              <a:rPr lang="en-US" altLang="zh-CN" sz="1800"/>
              <a:t>IP</a:t>
            </a:r>
            <a:r>
              <a:rPr lang="zh-CN" altLang="en-US" sz="1800"/>
              <a:t>的值，比如“</a:t>
            </a:r>
            <a:r>
              <a:rPr lang="en-US" altLang="zh-CN" sz="1800"/>
              <a:t>jmp 0100H</a:t>
            </a:r>
            <a:r>
              <a:rPr lang="zh-CN" altLang="en-US" sz="1800"/>
              <a:t>”</a:t>
            </a:r>
            <a:endParaRPr lang="en-US" altLang="zh-CN"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 </a:t>
            </a:r>
            <a:r>
              <a:rPr kumimoji="1" lang="en-US" altLang="zh-CN"/>
              <a:t>VS</a:t>
            </a:r>
            <a:r>
              <a:rPr kumimoji="1" lang="zh-CN" altLang="en-US"/>
              <a:t> 高级语言</a:t>
            </a:r>
            <a:endParaRPr kumimoji="1" lang="zh-CN" dirty="0"/>
          </a:p>
        </p:txBody>
      </p:sp>
      <p:sp>
        <p:nvSpPr>
          <p:cNvPr id="3" name="内容占位符 2"/>
          <p:cNvSpPr>
            <a:spLocks noGrp="1"/>
          </p:cNvSpPr>
          <p:nvPr>
            <p:ph idx="1"/>
          </p:nvPr>
        </p:nvSpPr>
        <p:spPr>
          <a:xfrm>
            <a:off x="664639" y="1450976"/>
            <a:ext cx="10838132" cy="905725"/>
          </a:xfrm>
        </p:spPr>
        <p:txBody>
          <a:bodyPr>
            <a:normAutofit/>
          </a:bodyPr>
          <a:lstStyle/>
          <a:p>
            <a:r>
              <a:rPr kumimoji="1" lang="zh-CN" altLang="en-US"/>
              <a:t>采用高级语言</a:t>
            </a:r>
            <a:r>
              <a:rPr kumimoji="1" lang="en-US" altLang="zh-CN"/>
              <a:t>C++</a:t>
            </a:r>
            <a:r>
              <a:rPr kumimoji="1" lang="zh-CN" altLang="en-US"/>
              <a:t>和汇编语言编写同一个功能</a:t>
            </a:r>
            <a:endParaRPr kumimoji="1" lang="en-US" altLang="zh-CN"/>
          </a:p>
          <a:p>
            <a:pPr>
              <a:buFont typeface="Wingdings" panose="05000000000000000000" pitchFamily="2" charset="2"/>
              <a:buChar char="Ø"/>
            </a:pPr>
            <a:r>
              <a:rPr kumimoji="1" lang="zh-CN" altLang="en-US"/>
              <a:t>将</a:t>
            </a:r>
            <a:r>
              <a:rPr kumimoji="1" lang="en-US" altLang="zh-CN"/>
              <a:t>a+b</a:t>
            </a:r>
            <a:r>
              <a:rPr kumimoji="1" lang="zh-CN" altLang="en-US"/>
              <a:t>的结果赋值给</a:t>
            </a:r>
            <a:r>
              <a:rPr kumimoji="1" lang="en-US" altLang="zh-CN"/>
              <a:t>c</a:t>
            </a:r>
            <a:r>
              <a:rPr kumimoji="1" lang="zh-CN" altLang="en-US"/>
              <a:t>，然后在屏幕上打印</a:t>
            </a:r>
            <a:r>
              <a:rPr kumimoji="1" lang="en-US" altLang="zh-CN"/>
              <a:t>c</a:t>
            </a:r>
            <a:r>
              <a:rPr kumimoji="1" lang="zh-CN" altLang="en-US"/>
              <a:t>的结果</a:t>
            </a:r>
            <a:endParaRPr kumimoji="1" lang="en-US" altLang="zh-CN"/>
          </a:p>
        </p:txBody>
      </p:sp>
      <p:graphicFrame>
        <p:nvGraphicFramePr>
          <p:cNvPr id="4" name="表格 3"/>
          <p:cNvGraphicFramePr>
            <a:graphicFrameLocks noGrp="1"/>
          </p:cNvGraphicFramePr>
          <p:nvPr/>
        </p:nvGraphicFramePr>
        <p:xfrm>
          <a:off x="694879" y="2693095"/>
          <a:ext cx="9845776" cy="1844424"/>
        </p:xfrm>
        <a:graphic>
          <a:graphicData uri="http://schemas.openxmlformats.org/drawingml/2006/table">
            <a:tbl>
              <a:tblPr firstRow="1" bandRow="1">
                <a:tableStyleId>{5C22544A-7EE6-4342-B048-85BDC9FD1C3A}</a:tableStyleId>
              </a:tblPr>
              <a:tblGrid>
                <a:gridCol w="2461444"/>
                <a:gridCol w="2461444"/>
                <a:gridCol w="2461444"/>
                <a:gridCol w="2461444"/>
              </a:tblGrid>
              <a:tr h="614808">
                <a:tc>
                  <a:txBody>
                    <a:bodyPr/>
                    <a:lstStyle/>
                    <a:p>
                      <a:pPr algn="ctr">
                        <a:lnSpc>
                          <a:spcPct val="100000"/>
                        </a:lnSpc>
                      </a:pPr>
                      <a:r>
                        <a:rPr lang="zh-CN" altLang="en-US" sz="2400"/>
                        <a:t>语言</a:t>
                      </a:r>
                      <a:endParaRPr lang="zh-CN" altLang="en-US" sz="2400"/>
                    </a:p>
                  </a:txBody>
                  <a:tcPr/>
                </a:tc>
                <a:tc>
                  <a:txBody>
                    <a:bodyPr/>
                    <a:lstStyle/>
                    <a:p>
                      <a:pPr algn="ctr">
                        <a:lnSpc>
                          <a:spcPct val="100000"/>
                        </a:lnSpc>
                      </a:pPr>
                      <a:r>
                        <a:rPr lang="zh-CN" altLang="en-US" sz="2400"/>
                        <a:t>源文件大小</a:t>
                      </a:r>
                      <a:endParaRPr lang="zh-CN" altLang="en-US" sz="2400"/>
                    </a:p>
                  </a:txBody>
                  <a:tcPr/>
                </a:tc>
                <a:tc>
                  <a:txBody>
                    <a:bodyPr/>
                    <a:lstStyle/>
                    <a:p>
                      <a:pPr algn="ctr">
                        <a:lnSpc>
                          <a:spcPct val="100000"/>
                        </a:lnSpc>
                      </a:pPr>
                      <a:r>
                        <a:rPr lang="zh-CN" altLang="en-US" sz="2400"/>
                        <a:t>目标文件大小</a:t>
                      </a:r>
                      <a:endParaRPr lang="zh-CN" altLang="en-US" sz="2400"/>
                    </a:p>
                  </a:txBody>
                  <a:tcPr/>
                </a:tc>
                <a:tc>
                  <a:txBody>
                    <a:bodyPr/>
                    <a:lstStyle/>
                    <a:p>
                      <a:pPr algn="ctr">
                        <a:lnSpc>
                          <a:spcPct val="100000"/>
                        </a:lnSpc>
                      </a:pPr>
                      <a:r>
                        <a:rPr lang="zh-CN" altLang="en-US" sz="2400"/>
                        <a:t>可执行文件大小</a:t>
                      </a:r>
                      <a:endParaRPr lang="zh-CN" altLang="en-US" sz="2400"/>
                    </a:p>
                  </a:txBody>
                  <a:tcPr/>
                </a:tc>
              </a:tr>
              <a:tr h="614808">
                <a:tc>
                  <a:txBody>
                    <a:bodyPr/>
                    <a:lstStyle/>
                    <a:p>
                      <a:pPr algn="ctr">
                        <a:lnSpc>
                          <a:spcPct val="100000"/>
                        </a:lnSpc>
                      </a:pPr>
                      <a:r>
                        <a:rPr lang="zh-CN" altLang="en-US" sz="2400">
                          <a:solidFill>
                            <a:schemeClr val="accent6">
                              <a:lumMod val="75000"/>
                            </a:schemeClr>
                          </a:solidFill>
                        </a:rPr>
                        <a:t>汇编语言</a:t>
                      </a:r>
                      <a:endParaRPr lang="zh-CN" altLang="en-US" sz="2400">
                        <a:solidFill>
                          <a:schemeClr val="accent6">
                            <a:lumMod val="75000"/>
                          </a:schemeClr>
                        </a:solidFill>
                      </a:endParaRP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400</a:t>
                      </a:r>
                      <a:r>
                        <a:rPr lang="zh-CN" altLang="en-US" sz="2400">
                          <a:solidFill>
                            <a:schemeClr val="accent6">
                              <a:lumMod val="75000"/>
                            </a:schemeClr>
                          </a:solidFill>
                        </a:rPr>
                        <a:t>字节</a:t>
                      </a:r>
                      <a:endParaRPr lang="zh-CN" altLang="en-US" sz="2400">
                        <a:solidFill>
                          <a:schemeClr val="accent6">
                            <a:lumMod val="75000"/>
                          </a:schemeClr>
                        </a:solidFill>
                      </a:endParaRP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200</a:t>
                      </a:r>
                      <a:r>
                        <a:rPr lang="zh-CN" altLang="en-US" sz="2400">
                          <a:solidFill>
                            <a:schemeClr val="accent6">
                              <a:lumMod val="75000"/>
                            </a:schemeClr>
                          </a:solidFill>
                        </a:rPr>
                        <a:t>字节</a:t>
                      </a:r>
                      <a:endParaRPr lang="zh-CN" altLang="en-US" sz="2400">
                        <a:solidFill>
                          <a:schemeClr val="accent6">
                            <a:lumMod val="75000"/>
                          </a:schemeClr>
                        </a:solidFill>
                      </a:endParaRP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600</a:t>
                      </a:r>
                      <a:r>
                        <a:rPr lang="zh-CN" altLang="en-US" sz="2400">
                          <a:solidFill>
                            <a:schemeClr val="accent6">
                              <a:lumMod val="75000"/>
                            </a:schemeClr>
                          </a:solidFill>
                        </a:rPr>
                        <a:t>字节</a:t>
                      </a:r>
                      <a:endParaRPr lang="zh-CN" altLang="en-US" sz="2400">
                        <a:solidFill>
                          <a:schemeClr val="accent6">
                            <a:lumMod val="75000"/>
                          </a:schemeClr>
                        </a:solidFill>
                      </a:endParaRPr>
                    </a:p>
                  </a:txBody>
                  <a:tcPr/>
                </a:tc>
              </a:tr>
              <a:tr h="614808">
                <a:tc>
                  <a:txBody>
                    <a:bodyPr/>
                    <a:lstStyle/>
                    <a:p>
                      <a:pPr algn="ctr">
                        <a:lnSpc>
                          <a:spcPct val="100000"/>
                        </a:lnSpc>
                      </a:pPr>
                      <a:r>
                        <a:rPr lang="en-US" altLang="zh-CN" sz="2400"/>
                        <a:t>C++</a:t>
                      </a:r>
                      <a:endParaRPr lang="zh-CN" altLang="en-US" sz="2400"/>
                    </a:p>
                  </a:txBody>
                  <a:tcPr/>
                </a:tc>
                <a:tc>
                  <a:txBody>
                    <a:bodyPr/>
                    <a:lstStyle/>
                    <a:p>
                      <a:pPr algn="ctr">
                        <a:lnSpc>
                          <a:spcPct val="100000"/>
                        </a:lnSpc>
                      </a:pPr>
                      <a:r>
                        <a:rPr lang="zh-CN" altLang="en-US" sz="2400"/>
                        <a:t>近</a:t>
                      </a:r>
                      <a:r>
                        <a:rPr lang="en-US" altLang="zh-CN" sz="2400"/>
                        <a:t>150</a:t>
                      </a:r>
                      <a:r>
                        <a:rPr lang="zh-CN" altLang="en-US" sz="2400"/>
                        <a:t>字节</a:t>
                      </a:r>
                      <a:endParaRPr lang="zh-CN" altLang="en-US" sz="2400"/>
                    </a:p>
                  </a:txBody>
                  <a:tcPr/>
                </a:tc>
                <a:tc>
                  <a:txBody>
                    <a:bodyPr/>
                    <a:lstStyle/>
                    <a:p>
                      <a:pPr algn="ctr">
                        <a:lnSpc>
                          <a:spcPct val="100000"/>
                        </a:lnSpc>
                      </a:pPr>
                      <a:r>
                        <a:rPr lang="zh-CN" altLang="en-US" sz="2400"/>
                        <a:t>近</a:t>
                      </a:r>
                      <a:r>
                        <a:rPr lang="en-US" altLang="zh-CN" sz="2400"/>
                        <a:t>550</a:t>
                      </a:r>
                      <a:r>
                        <a:rPr lang="zh-CN" altLang="en-US" sz="2400"/>
                        <a:t>字节</a:t>
                      </a:r>
                      <a:endParaRPr lang="zh-CN" altLang="en-US" sz="2400"/>
                    </a:p>
                  </a:txBody>
                  <a:tcPr/>
                </a:tc>
                <a:tc>
                  <a:txBody>
                    <a:bodyPr/>
                    <a:lstStyle/>
                    <a:p>
                      <a:pPr algn="ctr">
                        <a:lnSpc>
                          <a:spcPct val="100000"/>
                        </a:lnSpc>
                      </a:pPr>
                      <a:r>
                        <a:rPr lang="zh-CN" altLang="en-US" sz="2400"/>
                        <a:t>近</a:t>
                      </a:r>
                      <a:r>
                        <a:rPr lang="en-US" altLang="zh-CN" sz="2400"/>
                        <a:t>9000</a:t>
                      </a:r>
                      <a:r>
                        <a:rPr lang="zh-CN" altLang="en-US" sz="2400"/>
                        <a:t>字节</a:t>
                      </a:r>
                      <a:endParaRPr lang="zh-CN" altLang="en-US" sz="2400"/>
                    </a:p>
                  </a:txBody>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 </a:t>
            </a:r>
            <a:r>
              <a:rPr kumimoji="1" lang="en-US" altLang="zh-CN"/>
              <a:t>– </a:t>
            </a:r>
            <a:r>
              <a:rPr kumimoji="1" lang="zh-CN" altLang="en-US"/>
              <a:t>练习</a:t>
            </a:r>
            <a:endParaRPr kumimoji="1" lang="en-US" altLang="zh-CN"/>
          </a:p>
        </p:txBody>
      </p:sp>
      <p:pic>
        <p:nvPicPr>
          <p:cNvPr id="4" name="图片 3"/>
          <p:cNvPicPr>
            <a:picLocks noChangeAspect="1"/>
          </p:cNvPicPr>
          <p:nvPr/>
        </p:nvPicPr>
        <p:blipFill>
          <a:blip r:embed="rId1"/>
          <a:stretch>
            <a:fillRect/>
          </a:stretch>
        </p:blipFill>
        <p:spPr>
          <a:xfrm>
            <a:off x="316730" y="1423853"/>
            <a:ext cx="7420262" cy="4213376"/>
          </a:xfrm>
          <a:prstGeom prst="rect">
            <a:avLst/>
          </a:prstGeom>
        </p:spPr>
      </p:pic>
      <p:pic>
        <p:nvPicPr>
          <p:cNvPr id="7" name="图片 6"/>
          <p:cNvPicPr>
            <a:picLocks noChangeAspect="1"/>
          </p:cNvPicPr>
          <p:nvPr/>
        </p:nvPicPr>
        <p:blipFill>
          <a:blip r:embed="rId2"/>
          <a:stretch>
            <a:fillRect/>
          </a:stretch>
        </p:blipFill>
        <p:spPr>
          <a:xfrm>
            <a:off x="8574611" y="2038350"/>
            <a:ext cx="2867025" cy="27813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 </a:t>
            </a:r>
            <a:r>
              <a:rPr kumimoji="1" lang="en-US" altLang="zh-CN"/>
              <a:t>– </a:t>
            </a:r>
            <a:r>
              <a:rPr kumimoji="1" lang="zh-CN" altLang="en-US"/>
              <a:t>练习</a:t>
            </a:r>
            <a:endParaRPr kumimoji="1" lang="en-US" altLang="zh-CN"/>
          </a:p>
        </p:txBody>
      </p:sp>
      <p:pic>
        <p:nvPicPr>
          <p:cNvPr id="3" name="图片 2"/>
          <p:cNvPicPr>
            <a:picLocks noChangeAspect="1"/>
          </p:cNvPicPr>
          <p:nvPr/>
        </p:nvPicPr>
        <p:blipFill>
          <a:blip r:embed="rId1"/>
          <a:stretch>
            <a:fillRect/>
          </a:stretch>
        </p:blipFill>
        <p:spPr>
          <a:xfrm>
            <a:off x="694879" y="1820895"/>
            <a:ext cx="9972675" cy="1990725"/>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什么是</a:t>
            </a:r>
            <a:r>
              <a:rPr kumimoji="1" lang="en-US" altLang="zh-CN"/>
              <a:t>Debug</a:t>
            </a:r>
            <a:endParaRPr kumimoji="1" lang="en-US" altLang="zh-CN"/>
          </a:p>
        </p:txBody>
      </p:sp>
      <p:pic>
        <p:nvPicPr>
          <p:cNvPr id="4" name="图片 3"/>
          <p:cNvPicPr>
            <a:picLocks noChangeAspect="1"/>
          </p:cNvPicPr>
          <p:nvPr/>
        </p:nvPicPr>
        <p:blipFill>
          <a:blip r:embed="rId1"/>
          <a:stretch>
            <a:fillRect/>
          </a:stretch>
        </p:blipFill>
        <p:spPr>
          <a:xfrm>
            <a:off x="890685" y="2350210"/>
            <a:ext cx="8562975" cy="2924175"/>
          </a:xfrm>
          <a:prstGeom prst="rect">
            <a:avLst/>
          </a:prstGeom>
        </p:spPr>
      </p:pic>
      <p:pic>
        <p:nvPicPr>
          <p:cNvPr id="5" name="图片 4"/>
          <p:cNvPicPr>
            <a:picLocks noChangeAspect="1"/>
          </p:cNvPicPr>
          <p:nvPr/>
        </p:nvPicPr>
        <p:blipFill>
          <a:blip r:embed="rId2"/>
          <a:stretch>
            <a:fillRect/>
          </a:stretch>
        </p:blipFill>
        <p:spPr>
          <a:xfrm>
            <a:off x="890685" y="1348195"/>
            <a:ext cx="9212173" cy="7690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打开</a:t>
            </a:r>
            <a:r>
              <a:rPr kumimoji="1" lang="en-US" altLang="zh-CN"/>
              <a:t>Debug</a:t>
            </a:r>
            <a:endParaRPr kumimoji="1" lang="zh-CN" dirty="0"/>
          </a:p>
        </p:txBody>
      </p:sp>
      <p:sp>
        <p:nvSpPr>
          <p:cNvPr id="3" name="内容占位符 2"/>
          <p:cNvSpPr>
            <a:spLocks noGrp="1"/>
          </p:cNvSpPr>
          <p:nvPr>
            <p:ph idx="1"/>
          </p:nvPr>
        </p:nvSpPr>
        <p:spPr>
          <a:xfrm>
            <a:off x="664639" y="1328424"/>
            <a:ext cx="10838132" cy="4157976"/>
          </a:xfrm>
        </p:spPr>
        <p:txBody>
          <a:bodyPr>
            <a:normAutofit/>
          </a:bodyPr>
          <a:lstStyle/>
          <a:p>
            <a:r>
              <a:rPr kumimoji="1" lang="en-US" altLang="zh-CN" dirty="0"/>
              <a:t>Windows</a:t>
            </a:r>
            <a:r>
              <a:rPr kumimoji="1" lang="zh-CN" altLang="en-US" dirty="0"/>
              <a:t>键 </a:t>
            </a:r>
            <a:r>
              <a:rPr kumimoji="1" lang="en-US" altLang="zh-CN" dirty="0"/>
              <a:t>+ R</a:t>
            </a:r>
            <a:r>
              <a:rPr kumimoji="1" lang="zh-CN" altLang="en-US" dirty="0"/>
              <a:t>，输入</a:t>
            </a:r>
            <a:r>
              <a:rPr kumimoji="1" lang="en-US" altLang="zh-CN" dirty="0"/>
              <a:t>debug</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也可以先进入</a:t>
            </a:r>
            <a:r>
              <a:rPr kumimoji="1" lang="en-US" altLang="zh-CN" dirty="0"/>
              <a:t>cmd</a:t>
            </a:r>
            <a:r>
              <a:rPr kumimoji="1" lang="zh-CN" altLang="en-US" dirty="0"/>
              <a:t>，再输入</a:t>
            </a:r>
            <a:r>
              <a:rPr kumimoji="1" lang="en-US" altLang="zh-CN" dirty="0"/>
              <a:t>debug</a:t>
            </a:r>
            <a:endParaRPr kumimoji="1" lang="en-US" altLang="zh-CN" dirty="0"/>
          </a:p>
          <a:p>
            <a:endParaRPr kumimoji="1" lang="en-US" altLang="zh-CN" dirty="0"/>
          </a:p>
          <a:p>
            <a:r>
              <a:rPr kumimoji="1" lang="zh-CN" altLang="en-US" dirty="0"/>
              <a:t>注意：</a:t>
            </a:r>
            <a:r>
              <a:rPr kumimoji="1" lang="en-US" altLang="zh-CN" dirty="0"/>
              <a:t>debug</a:t>
            </a:r>
            <a:r>
              <a:rPr kumimoji="1" lang="zh-CN" altLang="en-US" dirty="0"/>
              <a:t>里面的数值默认都是采用</a:t>
            </a:r>
            <a:r>
              <a:rPr kumimoji="1" lang="en-US" altLang="zh-CN" dirty="0"/>
              <a:t>16</a:t>
            </a:r>
            <a:r>
              <a:rPr kumimoji="1" lang="zh-CN" altLang="en-US" dirty="0"/>
              <a:t>进制</a:t>
            </a:r>
            <a:endParaRPr kumimoji="1" lang="en-US" altLang="zh-CN" dirty="0"/>
          </a:p>
        </p:txBody>
      </p:sp>
      <p:pic>
        <p:nvPicPr>
          <p:cNvPr id="6" name="图片 5"/>
          <p:cNvPicPr>
            <a:picLocks noChangeAspect="1"/>
          </p:cNvPicPr>
          <p:nvPr/>
        </p:nvPicPr>
        <p:blipFill>
          <a:blip r:embed="rId1"/>
          <a:stretch>
            <a:fillRect/>
          </a:stretch>
        </p:blipFill>
        <p:spPr>
          <a:xfrm>
            <a:off x="534676" y="1811770"/>
            <a:ext cx="3971338" cy="2224230"/>
          </a:xfrm>
          <a:prstGeom prst="rect">
            <a:avLst/>
          </a:prstGeom>
        </p:spPr>
      </p:pic>
      <p:pic>
        <p:nvPicPr>
          <p:cNvPr id="7" name="图片 6"/>
          <p:cNvPicPr>
            <a:picLocks noChangeAspect="1"/>
          </p:cNvPicPr>
          <p:nvPr/>
        </p:nvPicPr>
        <p:blipFill>
          <a:blip r:embed="rId2"/>
          <a:stretch>
            <a:fillRect/>
          </a:stretch>
        </p:blipFill>
        <p:spPr>
          <a:xfrm>
            <a:off x="4789262" y="1811770"/>
            <a:ext cx="7050016" cy="2224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left)">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wipe(left)">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Debug</a:t>
            </a:r>
            <a:r>
              <a:rPr kumimoji="1" lang="zh-CN" altLang="en-US"/>
              <a:t>的常用功能</a:t>
            </a:r>
            <a:endParaRPr kumimoji="1" lang="zh-CN" dirty="0"/>
          </a:p>
        </p:txBody>
      </p:sp>
      <p:pic>
        <p:nvPicPr>
          <p:cNvPr id="8" name="图片 7"/>
          <p:cNvPicPr>
            <a:picLocks noChangeAspect="1"/>
          </p:cNvPicPr>
          <p:nvPr/>
        </p:nvPicPr>
        <p:blipFill>
          <a:blip r:embed="rId1"/>
          <a:stretch>
            <a:fillRect/>
          </a:stretch>
        </p:blipFill>
        <p:spPr>
          <a:xfrm>
            <a:off x="659285" y="1519292"/>
            <a:ext cx="8601075" cy="2447925"/>
          </a:xfrm>
          <a:prstGeom prst="rect">
            <a:avLst/>
          </a:prstGeom>
        </p:spPr>
      </p:pic>
      <p:sp>
        <p:nvSpPr>
          <p:cNvPr id="5" name="内容占位符 2"/>
          <p:cNvSpPr>
            <a:spLocks noGrp="1"/>
          </p:cNvSpPr>
          <p:nvPr>
            <p:ph idx="1"/>
          </p:nvPr>
        </p:nvSpPr>
        <p:spPr>
          <a:xfrm>
            <a:off x="777759" y="3825778"/>
            <a:ext cx="11063535" cy="1604061"/>
          </a:xfrm>
        </p:spPr>
        <p:txBody>
          <a:bodyPr>
            <a:normAutofit/>
          </a:bodyPr>
          <a:lstStyle/>
          <a:p>
            <a:r>
              <a:rPr kumimoji="1" lang="zh-CN" altLang="en-US" sz="1800"/>
              <a:t>“</a:t>
            </a:r>
            <a:r>
              <a:rPr kumimoji="1" lang="en-US" altLang="zh-CN" sz="1800"/>
              <a:t>q</a:t>
            </a:r>
            <a:r>
              <a:rPr kumimoji="1" lang="zh-CN" altLang="en-US" sz="1800"/>
              <a:t>”命令：退出</a:t>
            </a:r>
            <a:r>
              <a:rPr kumimoji="1" lang="en-US" altLang="zh-CN" sz="1800"/>
              <a:t>debug</a:t>
            </a:r>
            <a:endParaRPr kumimoji="1" lang="en-US" altLang="zh-CN" sz="1800"/>
          </a:p>
          <a:p>
            <a:r>
              <a:rPr kumimoji="1" lang="zh-CN" altLang="en-US" sz="1800"/>
              <a:t>“</a:t>
            </a:r>
            <a:r>
              <a:rPr kumimoji="1" lang="en-US" altLang="zh-CN" sz="1800"/>
              <a:t>p</a:t>
            </a:r>
            <a:r>
              <a:rPr kumimoji="1" lang="zh-CN" altLang="en-US" sz="1800"/>
              <a:t>”命令：类似于</a:t>
            </a:r>
            <a:r>
              <a:rPr kumimoji="1" lang="en-US" altLang="zh-CN" sz="1800"/>
              <a:t>step over</a:t>
            </a:r>
            <a:r>
              <a:rPr kumimoji="1" lang="zh-CN" altLang="en-US" sz="1800"/>
              <a:t>（“</a:t>
            </a:r>
            <a:r>
              <a:rPr kumimoji="1" lang="en-US" altLang="zh-CN" sz="1800"/>
              <a:t>t</a:t>
            </a:r>
            <a:r>
              <a:rPr kumimoji="1" lang="zh-CN" altLang="en-US" sz="1800"/>
              <a:t>”命令类似于</a:t>
            </a:r>
            <a:r>
              <a:rPr kumimoji="1" lang="en-US" altLang="zh-CN" sz="1800"/>
              <a:t>step into</a:t>
            </a:r>
            <a:r>
              <a:rPr kumimoji="1" lang="zh-CN" altLang="en-US" sz="1800"/>
              <a:t>），可用于跳过</a:t>
            </a:r>
            <a:r>
              <a:rPr kumimoji="1" lang="en-US" altLang="zh-CN" sz="1800"/>
              <a:t>loop</a:t>
            </a:r>
            <a:r>
              <a:rPr kumimoji="1" lang="zh-CN" altLang="en-US" sz="1800"/>
              <a:t>循环</a:t>
            </a:r>
            <a:endParaRPr kumimoji="1" lang="en-US" altLang="zh-CN" sz="1800"/>
          </a:p>
          <a:p>
            <a:r>
              <a:rPr kumimoji="1" lang="zh-CN" altLang="en-US" sz="1800"/>
              <a:t>“</a:t>
            </a:r>
            <a:r>
              <a:rPr kumimoji="1" lang="en-US" altLang="zh-CN" sz="1800"/>
              <a:t>g</a:t>
            </a:r>
            <a:r>
              <a:rPr kumimoji="1" lang="zh-CN" altLang="en-US" sz="1800"/>
              <a:t>”命令：跳过前面的代码，停留到指定的代码位置</a:t>
            </a:r>
            <a:endParaRPr lang="en-US" altLang="zh-CN" sz="180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R</a:t>
            </a:r>
            <a:r>
              <a:rPr kumimoji="1" lang="zh-CN" altLang="en-US"/>
              <a:t>命令</a:t>
            </a:r>
            <a:endParaRPr kumimoji="1" lang="zh-CN" dirty="0"/>
          </a:p>
        </p:txBody>
      </p:sp>
      <p:pic>
        <p:nvPicPr>
          <p:cNvPr id="3" name="图片 2"/>
          <p:cNvPicPr>
            <a:picLocks noChangeAspect="1"/>
          </p:cNvPicPr>
          <p:nvPr/>
        </p:nvPicPr>
        <p:blipFill>
          <a:blip r:embed="rId1"/>
          <a:stretch>
            <a:fillRect/>
          </a:stretch>
        </p:blipFill>
        <p:spPr>
          <a:xfrm>
            <a:off x="694879" y="2553504"/>
            <a:ext cx="9928763" cy="3271104"/>
          </a:xfrm>
          <a:prstGeom prst="rect">
            <a:avLst/>
          </a:prstGeom>
        </p:spPr>
      </p:pic>
      <p:sp>
        <p:nvSpPr>
          <p:cNvPr id="5" name="内容占位符 2"/>
          <p:cNvSpPr>
            <a:spLocks noGrp="1"/>
          </p:cNvSpPr>
          <p:nvPr>
            <p:ph idx="1"/>
          </p:nvPr>
        </p:nvSpPr>
        <p:spPr>
          <a:xfrm>
            <a:off x="664638" y="1328427"/>
            <a:ext cx="11063535" cy="1197953"/>
          </a:xfrm>
        </p:spPr>
        <p:txBody>
          <a:bodyPr>
            <a:normAutofit/>
          </a:bodyPr>
          <a:lstStyle/>
          <a:p>
            <a:r>
              <a:rPr kumimoji="1" lang="zh-CN" altLang="en-US" sz="1800" dirty="0"/>
              <a:t>输入“</a:t>
            </a:r>
            <a:r>
              <a:rPr kumimoji="1" lang="en-US" altLang="zh-CN" sz="1800" dirty="0"/>
              <a:t>r</a:t>
            </a:r>
            <a:r>
              <a:rPr kumimoji="1" lang="zh-CN" altLang="en-US" sz="1800" dirty="0"/>
              <a:t>”可以查看所有寄存器的值</a:t>
            </a:r>
            <a:endParaRPr kumimoji="1" lang="en-US" altLang="zh-CN" sz="1800" dirty="0"/>
          </a:p>
          <a:p>
            <a:r>
              <a:rPr kumimoji="1" lang="zh-CN" altLang="en-US" sz="1800" dirty="0"/>
              <a:t>输入“</a:t>
            </a:r>
            <a:r>
              <a:rPr kumimoji="1" lang="en-US" altLang="zh-CN" sz="1800" dirty="0"/>
              <a:t>r </a:t>
            </a:r>
            <a:r>
              <a:rPr kumimoji="1" lang="zh-CN" altLang="en-US" sz="1800" dirty="0"/>
              <a:t>寄存器名称”可以修改寄存器的值</a:t>
            </a:r>
            <a:endParaRPr lang="en-US" altLang="zh-CN" sz="1800" dirty="0"/>
          </a:p>
          <a:p>
            <a:r>
              <a:rPr lang="zh-CN" altLang="en-US" sz="1800" dirty="0"/>
              <a:t>输入“</a:t>
            </a:r>
            <a:r>
              <a:rPr lang="en-US" altLang="zh-CN" sz="1800" dirty="0"/>
              <a:t>r ax</a:t>
            </a:r>
            <a:r>
              <a:rPr lang="zh-CN" altLang="en-US" sz="1800" dirty="0"/>
              <a:t>”将</a:t>
            </a:r>
            <a:r>
              <a:rPr lang="en-US" altLang="zh-CN" sz="1800" dirty="0"/>
              <a:t>ax</a:t>
            </a:r>
            <a:r>
              <a:rPr lang="zh-CN" altLang="en-US" sz="1800" dirty="0"/>
              <a:t>寄存器的值改为</a:t>
            </a:r>
            <a:r>
              <a:rPr lang="en-US" altLang="zh-CN" sz="1800" dirty="0"/>
              <a:t>0100H</a:t>
            </a:r>
            <a:endParaRPr lang="en-US" altLang="zh-CN" sz="1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a:t>
            </a:r>
            <a:r>
              <a:rPr kumimoji="1" lang="zh-CN" altLang="en-US"/>
              <a:t>命令</a:t>
            </a:r>
            <a:endParaRPr kumimoji="1" lang="zh-CN" dirty="0"/>
          </a:p>
        </p:txBody>
      </p:sp>
      <p:sp>
        <p:nvSpPr>
          <p:cNvPr id="5" name="内容占位符 2"/>
          <p:cNvSpPr>
            <a:spLocks noGrp="1"/>
          </p:cNvSpPr>
          <p:nvPr>
            <p:ph idx="1"/>
          </p:nvPr>
        </p:nvSpPr>
        <p:spPr>
          <a:xfrm>
            <a:off x="664638" y="1356708"/>
            <a:ext cx="11063535" cy="1584455"/>
          </a:xfrm>
        </p:spPr>
        <p:txBody>
          <a:bodyPr>
            <a:normAutofit/>
          </a:bodyPr>
          <a:lstStyle/>
          <a:p>
            <a:r>
              <a:rPr kumimoji="1" lang="zh-CN" altLang="en-US" sz="1800" dirty="0"/>
              <a:t>输入“</a:t>
            </a:r>
            <a:r>
              <a:rPr kumimoji="1" lang="en-US" altLang="zh-CN" sz="1800" dirty="0"/>
              <a:t>d</a:t>
            </a:r>
            <a:r>
              <a:rPr kumimoji="1" lang="zh-CN" altLang="en-US" sz="1800" dirty="0"/>
              <a:t>”可以查看内存中的内容</a:t>
            </a:r>
            <a:endParaRPr kumimoji="1" lang="en-US" altLang="zh-CN" sz="1800" dirty="0"/>
          </a:p>
          <a:p>
            <a:r>
              <a:rPr kumimoji="1" lang="zh-CN" altLang="en-US" sz="1800" dirty="0"/>
              <a:t>输入“</a:t>
            </a:r>
            <a:r>
              <a:rPr kumimoji="1" lang="en-US" altLang="zh-CN" sz="1800" dirty="0"/>
              <a:t>d </a:t>
            </a:r>
            <a:r>
              <a:rPr kumimoji="1" lang="zh-CN" altLang="en-US" sz="1800" dirty="0"/>
              <a:t>段地址</a:t>
            </a:r>
            <a:r>
              <a:rPr kumimoji="1" lang="en-US" altLang="zh-CN" sz="1800" dirty="0"/>
              <a:t>:</a:t>
            </a:r>
            <a:r>
              <a:rPr kumimoji="1" lang="zh-CN" altLang="en-US" sz="1800" dirty="0"/>
              <a:t>偏移地址”查看特定位置的内存数据</a:t>
            </a:r>
            <a:endParaRPr kumimoji="1" lang="en-US" altLang="zh-CN" sz="1800" dirty="0"/>
          </a:p>
          <a:p>
            <a:r>
              <a:rPr kumimoji="1" lang="zh-CN" altLang="en-US" sz="1800" dirty="0"/>
              <a:t>输入“</a:t>
            </a:r>
            <a:r>
              <a:rPr kumimoji="1" lang="en-US" altLang="zh-CN" sz="1800" dirty="0"/>
              <a:t>d </a:t>
            </a:r>
            <a:r>
              <a:rPr kumimoji="1" lang="zh-CN" altLang="en-US" sz="1800" dirty="0"/>
              <a:t>段地址</a:t>
            </a:r>
            <a:r>
              <a:rPr kumimoji="1" lang="en-US" altLang="zh-CN" sz="1800" dirty="0"/>
              <a:t>:</a:t>
            </a:r>
            <a:r>
              <a:rPr kumimoji="1" lang="zh-CN" altLang="en-US" sz="1800" dirty="0"/>
              <a:t>起始偏移地址 结尾偏移地址”查看特定位置和特定范围的内存数据</a:t>
            </a:r>
            <a:endParaRPr kumimoji="1" lang="en-US" altLang="zh-CN" sz="1800" dirty="0"/>
          </a:p>
          <a:p>
            <a:r>
              <a:rPr kumimoji="1" lang="zh-CN" altLang="en-US" sz="1800" dirty="0"/>
              <a:t>输入“</a:t>
            </a:r>
            <a:r>
              <a:rPr kumimoji="1" lang="en-US" altLang="zh-CN" sz="1800" dirty="0"/>
              <a:t>d </a:t>
            </a:r>
            <a:r>
              <a:rPr kumimoji="1" lang="zh-CN" altLang="en-US" sz="1800" dirty="0"/>
              <a:t>偏移地址”、 “</a:t>
            </a:r>
            <a:r>
              <a:rPr kumimoji="1" lang="en-US" altLang="zh-CN" sz="1800" dirty="0"/>
              <a:t>d </a:t>
            </a:r>
            <a:r>
              <a:rPr kumimoji="1" lang="zh-CN" altLang="en-US" sz="1800" dirty="0"/>
              <a:t>起始偏移地址 结尾偏移地址” ，会将</a:t>
            </a:r>
            <a:r>
              <a:rPr kumimoji="1" lang="en-US" altLang="zh-CN" sz="1800" dirty="0"/>
              <a:t>DS</a:t>
            </a:r>
            <a:r>
              <a:rPr kumimoji="1" lang="zh-CN" altLang="en-US" sz="1800" dirty="0"/>
              <a:t>的内容作为段地址</a:t>
            </a:r>
            <a:endParaRPr kumimoji="1" lang="en-US" altLang="zh-CN" sz="1800" dirty="0"/>
          </a:p>
          <a:p>
            <a:endParaRPr kumimoji="1" lang="en-US" altLang="zh-CN" sz="1800" dirty="0"/>
          </a:p>
          <a:p>
            <a:endParaRPr lang="en-US" altLang="zh-CN" sz="1800" dirty="0"/>
          </a:p>
        </p:txBody>
      </p:sp>
      <p:pic>
        <p:nvPicPr>
          <p:cNvPr id="4" name="图片 3"/>
          <p:cNvPicPr>
            <a:picLocks noChangeAspect="1"/>
          </p:cNvPicPr>
          <p:nvPr/>
        </p:nvPicPr>
        <p:blipFill>
          <a:blip r:embed="rId1"/>
          <a:stretch>
            <a:fillRect/>
          </a:stretch>
        </p:blipFill>
        <p:spPr>
          <a:xfrm>
            <a:off x="694879" y="2987141"/>
            <a:ext cx="8666130" cy="2135611"/>
          </a:xfrm>
          <a:prstGeom prst="rect">
            <a:avLst/>
          </a:prstGeom>
        </p:spPr>
      </p:pic>
      <p:pic>
        <p:nvPicPr>
          <p:cNvPr id="6" name="图片 5"/>
          <p:cNvPicPr>
            <a:picLocks noChangeAspect="1"/>
          </p:cNvPicPr>
          <p:nvPr/>
        </p:nvPicPr>
        <p:blipFill>
          <a:blip r:embed="rId2"/>
          <a:stretch>
            <a:fillRect/>
          </a:stretch>
        </p:blipFill>
        <p:spPr>
          <a:xfrm>
            <a:off x="694879" y="5331644"/>
            <a:ext cx="6450639" cy="278946"/>
          </a:xfrm>
          <a:prstGeom prst="rect">
            <a:avLst/>
          </a:prstGeom>
        </p:spPr>
      </p:pic>
      <p:sp>
        <p:nvSpPr>
          <p:cNvPr id="7" name="内容占位符 2"/>
          <p:cNvSpPr txBox="1"/>
          <p:nvPr/>
        </p:nvSpPr>
        <p:spPr>
          <a:xfrm>
            <a:off x="664638" y="5741743"/>
            <a:ext cx="4536578" cy="43281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buNone/>
            </a:pPr>
            <a:r>
              <a:rPr kumimoji="1" lang="zh-CN" altLang="en-US" sz="1800"/>
              <a:t>如果没有对应的</a:t>
            </a:r>
            <a:r>
              <a:rPr kumimoji="1" lang="en-US" altLang="zh-CN" sz="1800"/>
              <a:t>ASCII</a:t>
            </a:r>
            <a:r>
              <a:rPr kumimoji="1" lang="zh-CN" altLang="en-US" sz="1800"/>
              <a:t>字符，就显示“</a:t>
            </a:r>
            <a:r>
              <a:rPr kumimoji="1" lang="en-US" altLang="zh-CN" sz="1800"/>
              <a:t>.</a:t>
            </a:r>
            <a:r>
              <a:rPr kumimoji="1" lang="zh-CN" altLang="en-US" sz="1800"/>
              <a:t>”</a:t>
            </a:r>
            <a:endParaRPr lang="en-US" altLang="zh-CN"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wipe(left)">
                                      <p:cBhvr>
                                        <p:cTn id="3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E</a:t>
            </a:r>
            <a:r>
              <a:rPr kumimoji="1" lang="zh-CN" altLang="en-US"/>
              <a:t>命令</a:t>
            </a:r>
            <a:endParaRPr kumimoji="1" lang="zh-CN" dirty="0"/>
          </a:p>
        </p:txBody>
      </p:sp>
      <p:sp>
        <p:nvSpPr>
          <p:cNvPr id="5" name="内容占位符 2"/>
          <p:cNvSpPr>
            <a:spLocks noGrp="1"/>
          </p:cNvSpPr>
          <p:nvPr>
            <p:ph idx="1"/>
          </p:nvPr>
        </p:nvSpPr>
        <p:spPr>
          <a:xfrm>
            <a:off x="664638" y="1328427"/>
            <a:ext cx="11063535" cy="4874410"/>
          </a:xfrm>
        </p:spPr>
        <p:txBody>
          <a:bodyPr>
            <a:normAutofit/>
          </a:bodyPr>
          <a:lstStyle/>
          <a:p>
            <a:r>
              <a:rPr kumimoji="1" lang="zh-CN" altLang="en-US" sz="1800" dirty="0"/>
              <a:t>输入“</a:t>
            </a:r>
            <a:r>
              <a:rPr kumimoji="1" lang="en-US" altLang="zh-CN" sz="1800" dirty="0"/>
              <a:t>e </a:t>
            </a:r>
            <a:r>
              <a:rPr kumimoji="1" lang="zh-CN" altLang="en-US" sz="1800" dirty="0"/>
              <a:t>段地址</a:t>
            </a:r>
            <a:r>
              <a:rPr kumimoji="1" lang="en-US" altLang="zh-CN" sz="1800" dirty="0"/>
              <a:t>:</a:t>
            </a:r>
            <a:r>
              <a:rPr kumimoji="1" lang="zh-CN" altLang="en-US" sz="1800" dirty="0"/>
              <a:t>偏移地址 数据串”修改特定位置的内存数据</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pPr marL="0" indent="0">
              <a:buNone/>
            </a:pPr>
            <a:endParaRPr kumimoji="1" lang="en-US" altLang="zh-CN" sz="1800" dirty="0"/>
          </a:p>
          <a:p>
            <a:endParaRPr kumimoji="1" lang="en-US" altLang="zh-CN" sz="1800" dirty="0"/>
          </a:p>
          <a:p>
            <a:r>
              <a:rPr kumimoji="1" lang="zh-CN" altLang="en-US" sz="1800" dirty="0"/>
              <a:t>输入“</a:t>
            </a:r>
            <a:r>
              <a:rPr kumimoji="1" lang="en-US" altLang="zh-CN" sz="1800" dirty="0"/>
              <a:t>e </a:t>
            </a:r>
            <a:r>
              <a:rPr kumimoji="1" lang="zh-CN" altLang="en-US" sz="1800" dirty="0"/>
              <a:t>段地址</a:t>
            </a:r>
            <a:r>
              <a:rPr kumimoji="1" lang="en-US" altLang="zh-CN" sz="1800" dirty="0"/>
              <a:t>:</a:t>
            </a:r>
            <a:r>
              <a:rPr kumimoji="1" lang="zh-CN" altLang="en-US" sz="1800" dirty="0"/>
              <a:t>偏移地址”后按</a:t>
            </a:r>
            <a:r>
              <a:rPr kumimoji="1" lang="en-US" altLang="zh-CN" sz="1800" dirty="0"/>
              <a:t>Enter</a:t>
            </a:r>
            <a:r>
              <a:rPr kumimoji="1" lang="zh-CN" altLang="en-US" sz="1800" dirty="0"/>
              <a:t>也可以修改特定位置的内存数据，数据之间用空格隔开</a:t>
            </a:r>
            <a:endParaRPr kumimoji="1" lang="en-US" altLang="zh-CN" sz="1800" dirty="0"/>
          </a:p>
          <a:p>
            <a:endParaRPr lang="en-US" altLang="zh-CN" sz="1800" dirty="0"/>
          </a:p>
        </p:txBody>
      </p:sp>
      <p:pic>
        <p:nvPicPr>
          <p:cNvPr id="3" name="图片 2"/>
          <p:cNvPicPr>
            <a:picLocks noChangeAspect="1"/>
          </p:cNvPicPr>
          <p:nvPr/>
        </p:nvPicPr>
        <p:blipFill>
          <a:blip r:embed="rId1"/>
          <a:stretch>
            <a:fillRect/>
          </a:stretch>
        </p:blipFill>
        <p:spPr>
          <a:xfrm>
            <a:off x="770293" y="4439800"/>
            <a:ext cx="4667250" cy="1495425"/>
          </a:xfrm>
          <a:prstGeom prst="rect">
            <a:avLst/>
          </a:prstGeom>
        </p:spPr>
      </p:pic>
      <p:pic>
        <p:nvPicPr>
          <p:cNvPr id="10" name="图片 9"/>
          <p:cNvPicPr>
            <a:picLocks noChangeAspect="1"/>
          </p:cNvPicPr>
          <p:nvPr/>
        </p:nvPicPr>
        <p:blipFill>
          <a:blip r:embed="rId2"/>
          <a:stretch>
            <a:fillRect/>
          </a:stretch>
        </p:blipFill>
        <p:spPr>
          <a:xfrm>
            <a:off x="664638" y="1823742"/>
            <a:ext cx="9401175" cy="1438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wipe(left)">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U</a:t>
            </a:r>
            <a:r>
              <a:rPr kumimoji="1" lang="zh-CN" altLang="en-US"/>
              <a:t>命令</a:t>
            </a:r>
            <a:endParaRPr kumimoji="1" lang="zh-CN" dirty="0"/>
          </a:p>
        </p:txBody>
      </p:sp>
      <p:sp>
        <p:nvSpPr>
          <p:cNvPr id="5" name="内容占位符 2"/>
          <p:cNvSpPr>
            <a:spLocks noGrp="1"/>
          </p:cNvSpPr>
          <p:nvPr>
            <p:ph idx="1"/>
          </p:nvPr>
        </p:nvSpPr>
        <p:spPr>
          <a:xfrm>
            <a:off x="664638" y="1356708"/>
            <a:ext cx="11063535" cy="4940397"/>
          </a:xfrm>
        </p:spPr>
        <p:txBody>
          <a:bodyPr>
            <a:normAutofit/>
          </a:bodyPr>
          <a:lstStyle/>
          <a:p>
            <a:r>
              <a:rPr kumimoji="1" lang="zh-CN" altLang="en-US" sz="1800" dirty="0"/>
              <a:t>输入“</a:t>
            </a:r>
            <a:r>
              <a:rPr kumimoji="1" lang="en-US" altLang="zh-CN" sz="1800" dirty="0"/>
              <a:t>u</a:t>
            </a:r>
            <a:r>
              <a:rPr kumimoji="1" lang="zh-CN" altLang="en-US" sz="1800" dirty="0"/>
              <a:t>”、“</a:t>
            </a:r>
            <a:r>
              <a:rPr kumimoji="1" lang="en-US" altLang="zh-CN" sz="1800" dirty="0"/>
              <a:t>u </a:t>
            </a:r>
            <a:r>
              <a:rPr kumimoji="1" lang="zh-CN" altLang="en-US" sz="1800" dirty="0"/>
              <a:t>段地址</a:t>
            </a:r>
            <a:r>
              <a:rPr kumimoji="1" lang="en-US" altLang="zh-CN" sz="1800" dirty="0"/>
              <a:t>:</a:t>
            </a:r>
            <a:r>
              <a:rPr kumimoji="1" lang="zh-CN" altLang="en-US" sz="1800" dirty="0"/>
              <a:t>偏移地址”可以将内存中的内容翻译为对应的汇编指令</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pPr marL="0" indent="0">
              <a:buNone/>
            </a:pPr>
            <a:endParaRPr kumimoji="1" lang="en-US" altLang="zh-CN" sz="1800" dirty="0"/>
          </a:p>
          <a:p>
            <a:r>
              <a:rPr kumimoji="1" lang="zh-CN" altLang="en-US" sz="1800" dirty="0"/>
              <a:t>由</a:t>
            </a:r>
            <a:r>
              <a:rPr kumimoji="1" lang="en-US" altLang="zh-CN" sz="1800" dirty="0"/>
              <a:t>3</a:t>
            </a:r>
            <a:r>
              <a:rPr kumimoji="1" lang="zh-CN" altLang="en-US" sz="1800" dirty="0"/>
              <a:t>部分组成</a:t>
            </a:r>
            <a:endParaRPr kumimoji="1" lang="en-US" altLang="zh-CN" sz="1800" dirty="0"/>
          </a:p>
          <a:p>
            <a:pPr>
              <a:buFont typeface="Wingdings" panose="05000000000000000000" pitchFamily="2" charset="2"/>
              <a:buChar char="Ø"/>
            </a:pPr>
            <a:r>
              <a:rPr kumimoji="1" lang="zh-CN" altLang="en-US" sz="1800" dirty="0"/>
              <a:t>最左边一列：是指令的地址“段地址</a:t>
            </a:r>
            <a:r>
              <a:rPr kumimoji="1" lang="en-US" altLang="zh-CN" sz="1800" dirty="0"/>
              <a:t>:</a:t>
            </a:r>
            <a:r>
              <a:rPr kumimoji="1" lang="zh-CN" altLang="en-US" sz="1800" dirty="0"/>
              <a:t>偏移地址”</a:t>
            </a:r>
            <a:endParaRPr kumimoji="1" lang="en-US" altLang="zh-CN" sz="1800" dirty="0"/>
          </a:p>
          <a:p>
            <a:pPr>
              <a:buFont typeface="Wingdings" panose="05000000000000000000" pitchFamily="2" charset="2"/>
              <a:buChar char="Ø"/>
            </a:pPr>
            <a:r>
              <a:rPr kumimoji="1" lang="zh-CN" altLang="en-US" sz="1800" dirty="0"/>
              <a:t>中间那一列：是指令对应的机器指令</a:t>
            </a:r>
            <a:endParaRPr kumimoji="1" lang="en-US" altLang="zh-CN" sz="1800" dirty="0"/>
          </a:p>
          <a:p>
            <a:pPr>
              <a:buFont typeface="Wingdings" panose="05000000000000000000" pitchFamily="2" charset="2"/>
              <a:buChar char="Ø"/>
            </a:pPr>
            <a:r>
              <a:rPr kumimoji="1" lang="zh-CN" altLang="en-US" sz="1800" dirty="0"/>
              <a:t>最右边一列：是汇编指令</a:t>
            </a:r>
            <a:endParaRPr kumimoji="1" lang="en-US" altLang="zh-CN" sz="1800" dirty="0"/>
          </a:p>
          <a:p>
            <a:endParaRPr lang="en-US" altLang="zh-CN" sz="1800" dirty="0"/>
          </a:p>
        </p:txBody>
      </p:sp>
      <p:pic>
        <p:nvPicPr>
          <p:cNvPr id="3" name="图片 2"/>
          <p:cNvPicPr>
            <a:picLocks noChangeAspect="1"/>
          </p:cNvPicPr>
          <p:nvPr/>
        </p:nvPicPr>
        <p:blipFill>
          <a:blip r:embed="rId1"/>
          <a:stretch>
            <a:fillRect/>
          </a:stretch>
        </p:blipFill>
        <p:spPr>
          <a:xfrm>
            <a:off x="694879" y="1752744"/>
            <a:ext cx="6686550" cy="24098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wipe(left)">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wipe(left)">
                                      <p:cBhvr>
                                        <p:cTn id="22" dur="500"/>
                                        <p:tgtEl>
                                          <p:spTgt spid="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Effect transition="in" filter="wipe(left)">
                                      <p:cBhvr>
                                        <p:cTn id="27" dur="500"/>
                                        <p:tgtEl>
                                          <p:spTgt spid="5">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11" end="11"/>
                                            </p:txEl>
                                          </p:spTgt>
                                        </p:tgtEl>
                                        <p:attrNameLst>
                                          <p:attrName>style.visibility</p:attrName>
                                        </p:attrNameLst>
                                      </p:cBhvr>
                                      <p:to>
                                        <p:strVal val="visible"/>
                                      </p:to>
                                    </p:set>
                                    <p:animEffect transition="in" filter="wipe(left)">
                                      <p:cBhvr>
                                        <p:cTn id="3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A</a:t>
            </a:r>
            <a:r>
              <a:rPr kumimoji="1" lang="zh-CN" altLang="en-US"/>
              <a:t>命令</a:t>
            </a:r>
            <a:endParaRPr kumimoji="1" lang="zh-CN" dirty="0"/>
          </a:p>
        </p:txBody>
      </p:sp>
      <p:sp>
        <p:nvSpPr>
          <p:cNvPr id="5" name="内容占位符 2"/>
          <p:cNvSpPr>
            <a:spLocks noGrp="1"/>
          </p:cNvSpPr>
          <p:nvPr>
            <p:ph idx="1"/>
          </p:nvPr>
        </p:nvSpPr>
        <p:spPr>
          <a:xfrm>
            <a:off x="664638" y="1356708"/>
            <a:ext cx="11063535" cy="575787"/>
          </a:xfrm>
        </p:spPr>
        <p:txBody>
          <a:bodyPr>
            <a:normAutofit/>
          </a:bodyPr>
          <a:lstStyle/>
          <a:p>
            <a:r>
              <a:rPr kumimoji="1" lang="zh-CN" altLang="en-US" sz="1800"/>
              <a:t>输入“</a:t>
            </a:r>
            <a:r>
              <a:rPr kumimoji="1" lang="en-US" altLang="zh-CN" sz="1800"/>
              <a:t>a ”</a:t>
            </a:r>
            <a:r>
              <a:rPr kumimoji="1" lang="zh-CN" altLang="en-US" sz="1800"/>
              <a:t>、“</a:t>
            </a:r>
            <a:r>
              <a:rPr kumimoji="1" lang="en-US" altLang="zh-CN" sz="1800"/>
              <a:t>a </a:t>
            </a:r>
            <a:r>
              <a:rPr kumimoji="1" lang="zh-CN" altLang="en-US" sz="1800"/>
              <a:t>段地址</a:t>
            </a:r>
            <a:r>
              <a:rPr kumimoji="1" lang="en-US" altLang="zh-CN" sz="1800"/>
              <a:t>:</a:t>
            </a:r>
            <a:r>
              <a:rPr kumimoji="1" lang="zh-CN" altLang="en-US" sz="1800"/>
              <a:t>偏移地址”可以从某位置开始写入汇编指令</a:t>
            </a:r>
            <a:endParaRPr kumimoji="1" lang="en-US" altLang="zh-CN" sz="1800"/>
          </a:p>
          <a:p>
            <a:endParaRPr kumimoji="1" lang="en-US" altLang="zh-CN" sz="1800"/>
          </a:p>
        </p:txBody>
      </p:sp>
      <p:pic>
        <p:nvPicPr>
          <p:cNvPr id="4" name="图片 3"/>
          <p:cNvPicPr>
            <a:picLocks noChangeAspect="1"/>
          </p:cNvPicPr>
          <p:nvPr/>
        </p:nvPicPr>
        <p:blipFill>
          <a:blip r:embed="rId1"/>
          <a:stretch>
            <a:fillRect/>
          </a:stretch>
        </p:blipFill>
        <p:spPr>
          <a:xfrm>
            <a:off x="895743" y="1932495"/>
            <a:ext cx="3009900" cy="1333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汇编语言的用途（为什么要学习汇编语言？）</a:t>
            </a:r>
            <a:endParaRPr kumimoji="1" lang="zh-CN" dirty="0"/>
          </a:p>
        </p:txBody>
      </p:sp>
      <p:sp>
        <p:nvSpPr>
          <p:cNvPr id="3" name="内容占位符 2"/>
          <p:cNvSpPr>
            <a:spLocks noGrp="1"/>
          </p:cNvSpPr>
          <p:nvPr>
            <p:ph idx="1"/>
          </p:nvPr>
        </p:nvSpPr>
        <p:spPr/>
        <p:txBody>
          <a:bodyPr>
            <a:normAutofit/>
          </a:bodyPr>
          <a:lstStyle/>
          <a:p>
            <a:r>
              <a:rPr kumimoji="1" lang="zh-CN" altLang="en-US"/>
              <a:t>编写驱动程序、操作系统（比如</a:t>
            </a:r>
            <a:r>
              <a:rPr kumimoji="1" lang="en-US" altLang="zh-CN"/>
              <a:t>Linux</a:t>
            </a:r>
            <a:r>
              <a:rPr kumimoji="1" lang="zh-CN" altLang="en-US"/>
              <a:t>内核的某些关键部分）</a:t>
            </a:r>
            <a:endParaRPr kumimoji="1" lang="en-US" altLang="zh-CN"/>
          </a:p>
          <a:p>
            <a:endParaRPr kumimoji="1" lang="en-US" altLang="zh-CN"/>
          </a:p>
          <a:p>
            <a:r>
              <a:rPr kumimoji="1" lang="zh-CN" altLang="en-US"/>
              <a:t>对性能要求极高的程序或者代码片段，可与高级语言混合使用（内联汇编）</a:t>
            </a:r>
            <a:endParaRPr kumimoji="1" lang="en-US" altLang="zh-CN"/>
          </a:p>
          <a:p>
            <a:pPr marL="0" indent="0">
              <a:buNone/>
            </a:pPr>
            <a:endParaRPr kumimoji="1" lang="en-US" altLang="zh-CN"/>
          </a:p>
          <a:p>
            <a:r>
              <a:rPr kumimoji="1" lang="zh-CN" altLang="en-US"/>
              <a:t>软件安全</a:t>
            </a:r>
            <a:endParaRPr kumimoji="1" lang="en-US" altLang="zh-CN"/>
          </a:p>
          <a:p>
            <a:pPr>
              <a:buFont typeface="Wingdings" panose="05000000000000000000" pitchFamily="2" charset="2"/>
              <a:buChar char="Ø"/>
            </a:pPr>
            <a:r>
              <a:rPr kumimoji="1" lang="zh-CN" altLang="en-US"/>
              <a:t>病毒分析与防治</a:t>
            </a:r>
            <a:endParaRPr kumimoji="1" lang="en-US" altLang="zh-CN"/>
          </a:p>
          <a:p>
            <a:pPr>
              <a:buFont typeface="Wingdings" panose="05000000000000000000" pitchFamily="2" charset="2"/>
              <a:buChar char="Ø"/>
            </a:pPr>
            <a:r>
              <a:rPr kumimoji="1" lang="zh-CN" altLang="en-US"/>
              <a:t>逆向</a:t>
            </a:r>
            <a:r>
              <a:rPr kumimoji="1" lang="en-US" altLang="zh-CN"/>
              <a:t>\</a:t>
            </a:r>
            <a:r>
              <a:rPr kumimoji="1" lang="zh-CN" altLang="en-US"/>
              <a:t>加壳</a:t>
            </a:r>
            <a:r>
              <a:rPr kumimoji="1" lang="en-US" altLang="zh-CN"/>
              <a:t>\</a:t>
            </a:r>
            <a:r>
              <a:rPr kumimoji="1" lang="zh-CN" altLang="en-US"/>
              <a:t>脱壳</a:t>
            </a:r>
            <a:r>
              <a:rPr kumimoji="1" lang="en-US" altLang="zh-CN"/>
              <a:t>\</a:t>
            </a:r>
            <a:r>
              <a:rPr kumimoji="1" lang="zh-CN" altLang="en-US"/>
              <a:t>破解</a:t>
            </a:r>
            <a:r>
              <a:rPr kumimoji="1" lang="en-US" altLang="zh-CN"/>
              <a:t>\</a:t>
            </a:r>
            <a:r>
              <a:rPr kumimoji="1" lang="zh-CN" altLang="en-US"/>
              <a:t>外挂</a:t>
            </a:r>
            <a:r>
              <a:rPr kumimoji="1" lang="en-US" altLang="zh-CN"/>
              <a:t>\</a:t>
            </a:r>
            <a:r>
              <a:rPr kumimoji="1" lang="zh-CN" altLang="en-US"/>
              <a:t>免杀</a:t>
            </a:r>
            <a:r>
              <a:rPr kumimoji="1" lang="en-US" altLang="zh-CN"/>
              <a:t>\</a:t>
            </a:r>
            <a:r>
              <a:rPr kumimoji="1" lang="zh-CN" altLang="en-US"/>
              <a:t>加密解密</a:t>
            </a:r>
            <a:r>
              <a:rPr kumimoji="1" lang="en-US" altLang="zh-CN"/>
              <a:t>\</a:t>
            </a:r>
            <a:r>
              <a:rPr kumimoji="1" lang="zh-CN" altLang="en-US"/>
              <a:t>漏洞</a:t>
            </a:r>
            <a:r>
              <a:rPr kumimoji="1" lang="en-US" altLang="zh-CN"/>
              <a:t>\</a:t>
            </a:r>
            <a:r>
              <a:rPr kumimoji="1" lang="zh-CN" altLang="en-US"/>
              <a:t>黑客</a:t>
            </a:r>
            <a:endParaRPr kumimoji="1" lang="en-US" altLang="zh-CN"/>
          </a:p>
          <a:p>
            <a:pPr>
              <a:buFont typeface="Wingdings" panose="05000000000000000000" pitchFamily="2" charset="2"/>
              <a:buChar char="Ø"/>
            </a:pPr>
            <a:endParaRPr kumimoji="1" lang="en-US" altLang="zh-CN"/>
          </a:p>
          <a:p>
            <a:r>
              <a:rPr kumimoji="1" lang="zh-CN" altLang="en-US"/>
              <a:t>是理解整个计算机系统的最佳起点和最有效途径</a:t>
            </a:r>
            <a:endParaRPr kumimoji="1" lang="en-US" altLang="zh-CN"/>
          </a:p>
          <a:p>
            <a:pPr>
              <a:buFont typeface="Wingdings" panose="05000000000000000000" pitchFamily="2" charset="2"/>
              <a:buChar char="Ø"/>
            </a:pPr>
            <a:endParaRPr kumimoji="1" lang="en-US" altLang="zh-CN"/>
          </a:p>
          <a:p>
            <a:r>
              <a:rPr kumimoji="1" lang="zh-CN" altLang="en-US"/>
              <a:t>为编写高效代码打下基础</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left)">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6" name="图片 5"/>
          <p:cNvPicPr>
            <a:picLocks noChangeAspect="1"/>
          </p:cNvPicPr>
          <p:nvPr/>
        </p:nvPicPr>
        <p:blipFill>
          <a:blip r:embed="rId1"/>
          <a:stretch>
            <a:fillRect/>
          </a:stretch>
        </p:blipFill>
        <p:spPr>
          <a:xfrm>
            <a:off x="694879" y="1392859"/>
            <a:ext cx="8642725" cy="5196477"/>
          </a:xfrm>
          <a:prstGeom prst="rect">
            <a:avLst/>
          </a:prstGeom>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sp>
        <p:nvSpPr>
          <p:cNvPr id="5" name="内容占位符 2"/>
          <p:cNvSpPr>
            <a:spLocks noGrp="1"/>
          </p:cNvSpPr>
          <p:nvPr>
            <p:ph idx="1"/>
          </p:nvPr>
        </p:nvSpPr>
        <p:spPr>
          <a:xfrm>
            <a:off x="664638" y="1356708"/>
            <a:ext cx="11063535" cy="575787"/>
          </a:xfrm>
        </p:spPr>
        <p:txBody>
          <a:bodyPr>
            <a:normAutofit/>
          </a:bodyPr>
          <a:lstStyle/>
          <a:p>
            <a:r>
              <a:rPr kumimoji="1" lang="zh-CN" altLang="en-US" sz="1800" dirty="0"/>
              <a:t>用目前所学过的汇编指令，计算</a:t>
            </a:r>
            <a:r>
              <a:rPr kumimoji="1" lang="en-US" altLang="zh-CN" sz="1800" dirty="0"/>
              <a:t>2</a:t>
            </a:r>
            <a:r>
              <a:rPr kumimoji="1" lang="zh-CN" altLang="en-US" sz="1800" dirty="0"/>
              <a:t>的</a:t>
            </a:r>
            <a:r>
              <a:rPr kumimoji="1" lang="en-US" altLang="zh-CN" sz="1800" dirty="0"/>
              <a:t>4</a:t>
            </a:r>
            <a:r>
              <a:rPr kumimoji="1" lang="zh-CN" altLang="en-US" sz="1800" dirty="0"/>
              <a:t>次方（最多使用</a:t>
            </a:r>
            <a:r>
              <a:rPr kumimoji="1" lang="en-US" altLang="zh-CN" sz="1800" dirty="0"/>
              <a:t>4</a:t>
            </a:r>
            <a:r>
              <a:rPr kumimoji="1" lang="zh-CN" altLang="en-US" sz="1800" dirty="0"/>
              <a:t>条指令）</a:t>
            </a:r>
            <a:endParaRPr kumimoji="1" lang="en-US" altLang="zh-CN" sz="1800" dirty="0"/>
          </a:p>
        </p:txBody>
      </p:sp>
      <p:pic>
        <p:nvPicPr>
          <p:cNvPr id="3" name="图片 2"/>
          <p:cNvPicPr>
            <a:picLocks noChangeAspect="1"/>
          </p:cNvPicPr>
          <p:nvPr/>
        </p:nvPicPr>
        <p:blipFill>
          <a:blip r:embed="rId1"/>
          <a:stretch>
            <a:fillRect/>
          </a:stretch>
        </p:blipFill>
        <p:spPr>
          <a:xfrm>
            <a:off x="824305" y="2067857"/>
            <a:ext cx="3152775" cy="1628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7" name="图片 6"/>
          <p:cNvPicPr>
            <a:picLocks noChangeAspect="1"/>
          </p:cNvPicPr>
          <p:nvPr/>
        </p:nvPicPr>
        <p:blipFill>
          <a:blip r:embed="rId1"/>
          <a:stretch>
            <a:fillRect/>
          </a:stretch>
        </p:blipFill>
        <p:spPr>
          <a:xfrm>
            <a:off x="619465" y="1216462"/>
            <a:ext cx="10391775" cy="1362075"/>
          </a:xfrm>
          <a:prstGeom prst="rect">
            <a:avLst/>
          </a:prstGeom>
        </p:spPr>
      </p:pic>
      <p:pic>
        <p:nvPicPr>
          <p:cNvPr id="8" name="图片 7"/>
          <p:cNvPicPr>
            <a:picLocks noChangeAspect="1"/>
          </p:cNvPicPr>
          <p:nvPr/>
        </p:nvPicPr>
        <p:blipFill>
          <a:blip r:embed="rId2"/>
          <a:stretch>
            <a:fillRect/>
          </a:stretch>
        </p:blipFill>
        <p:spPr>
          <a:xfrm>
            <a:off x="1374006" y="2663378"/>
            <a:ext cx="8305921" cy="397309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4" name="图片 3"/>
          <p:cNvPicPr>
            <a:picLocks noChangeAspect="1"/>
          </p:cNvPicPr>
          <p:nvPr/>
        </p:nvPicPr>
        <p:blipFill>
          <a:blip r:embed="rId1"/>
          <a:stretch>
            <a:fillRect/>
          </a:stretch>
        </p:blipFill>
        <p:spPr>
          <a:xfrm>
            <a:off x="780902" y="1479321"/>
            <a:ext cx="9744075" cy="1504950"/>
          </a:xfrm>
          <a:prstGeom prst="rect">
            <a:avLst/>
          </a:prstGeom>
        </p:spPr>
      </p:pic>
      <p:pic>
        <p:nvPicPr>
          <p:cNvPr id="8" name="图片 7"/>
          <p:cNvPicPr>
            <a:picLocks noChangeAspect="1"/>
          </p:cNvPicPr>
          <p:nvPr/>
        </p:nvPicPr>
        <p:blipFill>
          <a:blip r:embed="rId2"/>
          <a:stretch>
            <a:fillRect/>
          </a:stretch>
        </p:blipFill>
        <p:spPr>
          <a:xfrm>
            <a:off x="780902" y="3162289"/>
            <a:ext cx="7143750" cy="1333500"/>
          </a:xfrm>
          <a:prstGeom prst="rect">
            <a:avLst/>
          </a:prstGeom>
        </p:spPr>
      </p:pic>
      <p:sp>
        <p:nvSpPr>
          <p:cNvPr id="9" name="矩形 8"/>
          <p:cNvSpPr/>
          <p:nvPr/>
        </p:nvSpPr>
        <p:spPr>
          <a:xfrm>
            <a:off x="780902" y="4673807"/>
            <a:ext cx="10163618" cy="923330"/>
          </a:xfrm>
          <a:prstGeom prst="rect">
            <a:avLst/>
          </a:prstGeom>
        </p:spPr>
        <p:txBody>
          <a:bodyPr wrap="square">
            <a:spAutoFit/>
          </a:bodyPr>
          <a:lstStyle/>
          <a:p>
            <a:r>
              <a:rPr lang="zh-CN" altLang="en-US"/>
              <a:t>8086 的显存地址空间是 A0000H～BFFFFH，其中 B8000H～BFFFFH 为 80*25</a:t>
            </a:r>
            <a:endParaRPr lang="zh-CN" altLang="en-US"/>
          </a:p>
          <a:p>
            <a:r>
              <a:rPr lang="zh-CN" altLang="en-US"/>
              <a:t>彩色字符模式显示缓冲区，当向这个地址空间写入数据时，这些数据会立即出现</a:t>
            </a:r>
            <a:endParaRPr lang="zh-CN" altLang="en-US"/>
          </a:p>
          <a:p>
            <a:r>
              <a:rPr lang="zh-CN" altLang="en-US"/>
              <a:t>在显示器上</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DS</a:t>
            </a:r>
            <a:r>
              <a:rPr kumimoji="1" lang="zh-CN" altLang="en-US"/>
              <a:t>和</a:t>
            </a:r>
            <a:r>
              <a:rPr kumimoji="1" lang="en-US" altLang="zh-CN"/>
              <a:t>[address]</a:t>
            </a:r>
            <a:endParaRPr kumimoji="1" lang="zh-CN" dirty="0"/>
          </a:p>
        </p:txBody>
      </p:sp>
      <p:sp>
        <p:nvSpPr>
          <p:cNvPr id="5" name="内容占位符 2"/>
          <p:cNvSpPr>
            <a:spLocks noGrp="1"/>
          </p:cNvSpPr>
          <p:nvPr>
            <p:ph idx="1"/>
          </p:nvPr>
        </p:nvSpPr>
        <p:spPr>
          <a:xfrm>
            <a:off x="664638" y="1356708"/>
            <a:ext cx="11063535" cy="4959251"/>
          </a:xfrm>
        </p:spPr>
        <p:txBody>
          <a:bodyPr>
            <a:normAutofit/>
          </a:bodyPr>
          <a:lstStyle/>
          <a:p>
            <a:r>
              <a:rPr kumimoji="1" lang="en-US" altLang="zh-CN" sz="1800" dirty="0"/>
              <a:t>CPU</a:t>
            </a:r>
            <a:r>
              <a:rPr kumimoji="1" lang="zh-CN" altLang="en-US" sz="1800" dirty="0"/>
              <a:t>要读写一个内存单元时，必须要先给出这个内存单元的地址，在</a:t>
            </a:r>
            <a:r>
              <a:rPr kumimoji="1" lang="en-US" altLang="zh-CN" sz="1800" dirty="0"/>
              <a:t>8086</a:t>
            </a:r>
            <a:r>
              <a:rPr kumimoji="1" lang="zh-CN" altLang="en-US" sz="1800" dirty="0"/>
              <a:t>中，内存地址由段地址和偏移地址组成</a:t>
            </a:r>
            <a:endParaRPr kumimoji="1" lang="en-US" altLang="zh-CN" sz="1800" dirty="0"/>
          </a:p>
          <a:p>
            <a:r>
              <a:rPr kumimoji="1" lang="en-US" altLang="zh-CN" sz="1800" dirty="0"/>
              <a:t>8086</a:t>
            </a:r>
            <a:r>
              <a:rPr kumimoji="1" lang="zh-CN" altLang="en-US" sz="1800" dirty="0"/>
              <a:t>中有一个</a:t>
            </a:r>
            <a:r>
              <a:rPr kumimoji="1" lang="en-US" altLang="zh-CN" sz="1800" dirty="0"/>
              <a:t>DS</a:t>
            </a:r>
            <a:r>
              <a:rPr kumimoji="1" lang="zh-CN" altLang="en-US" sz="1800" dirty="0"/>
              <a:t>段寄存器，通常用来存放要访问数据的段地址</a:t>
            </a:r>
            <a:endParaRPr kumimoji="1" lang="en-US" altLang="zh-CN" sz="1800" dirty="0"/>
          </a:p>
          <a:p>
            <a:endParaRPr kumimoji="1" lang="en-US" altLang="zh-CN" sz="1800" dirty="0"/>
          </a:p>
          <a:p>
            <a:endParaRPr kumimoji="1" lang="en-US" altLang="zh-CN" sz="1800" dirty="0"/>
          </a:p>
          <a:p>
            <a:endParaRPr kumimoji="1" lang="en-US" altLang="zh-CN" sz="1800" dirty="0"/>
          </a:p>
          <a:p>
            <a:pPr>
              <a:buFont typeface="Wingdings" panose="05000000000000000000" pitchFamily="2" charset="2"/>
              <a:buChar char="Ø"/>
            </a:pPr>
            <a:r>
              <a:rPr kumimoji="1" lang="zh-CN" altLang="en-US" sz="1800" dirty="0"/>
              <a:t>上面</a:t>
            </a:r>
            <a:r>
              <a:rPr kumimoji="1" lang="en-US" altLang="zh-CN" sz="1800" dirty="0"/>
              <a:t>3</a:t>
            </a:r>
            <a:r>
              <a:rPr kumimoji="1" lang="zh-CN" altLang="en-US" sz="1800" dirty="0"/>
              <a:t>条指令的作用将</a:t>
            </a:r>
            <a:r>
              <a:rPr kumimoji="1" lang="en-US" altLang="zh-CN" sz="1800" dirty="0"/>
              <a:t>10000H</a:t>
            </a:r>
            <a:r>
              <a:rPr kumimoji="1" lang="zh-CN" altLang="en-US" sz="1800" dirty="0"/>
              <a:t>（</a:t>
            </a:r>
            <a:r>
              <a:rPr kumimoji="1" lang="en-US" altLang="zh-CN" sz="1800" dirty="0"/>
              <a:t>1000:0</a:t>
            </a:r>
            <a:r>
              <a:rPr kumimoji="1" lang="zh-CN" altLang="en-US" sz="1800" dirty="0"/>
              <a:t>）中的内存数据赋值到</a:t>
            </a:r>
            <a:r>
              <a:rPr kumimoji="1" lang="en-US" altLang="zh-CN" sz="1800" dirty="0"/>
              <a:t>al</a:t>
            </a:r>
            <a:r>
              <a:rPr kumimoji="1" lang="zh-CN" altLang="en-US" sz="1800" dirty="0"/>
              <a:t>寄存器中</a:t>
            </a:r>
            <a:endParaRPr kumimoji="1" lang="en-US" altLang="zh-CN" sz="1800" dirty="0"/>
          </a:p>
          <a:p>
            <a:pPr>
              <a:buFont typeface="Wingdings" panose="05000000000000000000" pitchFamily="2" charset="2"/>
              <a:buChar char="Ø"/>
            </a:pPr>
            <a:r>
              <a:rPr kumimoji="1" lang="en-US" altLang="zh-CN" sz="1800" dirty="0"/>
              <a:t>mov al,[address]</a:t>
            </a:r>
            <a:r>
              <a:rPr kumimoji="1" lang="zh-CN" altLang="en-US" sz="1800" dirty="0"/>
              <a:t>的意思将</a:t>
            </a:r>
            <a:r>
              <a:rPr kumimoji="1" lang="en-US" altLang="zh-CN" sz="1800" dirty="0"/>
              <a:t>DS:address</a:t>
            </a:r>
            <a:r>
              <a:rPr kumimoji="1" lang="zh-CN" altLang="en-US" sz="1800" dirty="0"/>
              <a:t>中的内存数据赋值到</a:t>
            </a:r>
            <a:r>
              <a:rPr kumimoji="1" lang="en-US" altLang="zh-CN" sz="1800" dirty="0"/>
              <a:t>al</a:t>
            </a:r>
            <a:r>
              <a:rPr kumimoji="1" lang="zh-CN" altLang="en-US" sz="1800" dirty="0"/>
              <a:t>寄存器中</a:t>
            </a:r>
            <a:endParaRPr kumimoji="1" lang="en-US" altLang="zh-CN" sz="1800" dirty="0"/>
          </a:p>
          <a:p>
            <a:pPr>
              <a:buFont typeface="Wingdings" panose="05000000000000000000" pitchFamily="2" charset="2"/>
              <a:buChar char="Ø"/>
            </a:pPr>
            <a:r>
              <a:rPr kumimoji="1" lang="zh-CN" altLang="en-US" sz="1800" dirty="0"/>
              <a:t>由于</a:t>
            </a:r>
            <a:r>
              <a:rPr kumimoji="1" lang="en-US" altLang="zh-CN" sz="1800" dirty="0"/>
              <a:t>al</a:t>
            </a:r>
            <a:r>
              <a:rPr kumimoji="1" lang="zh-CN" altLang="en-US" sz="1800" dirty="0"/>
              <a:t>是</a:t>
            </a:r>
            <a:r>
              <a:rPr kumimoji="1" lang="en-US" altLang="zh-CN" sz="1800" dirty="0"/>
              <a:t>8</a:t>
            </a:r>
            <a:r>
              <a:rPr kumimoji="1" lang="zh-CN" altLang="en-US" sz="1800" dirty="0"/>
              <a:t>位寄存器，所以是将一个字节的数据赋值给</a:t>
            </a:r>
            <a:r>
              <a:rPr kumimoji="1" lang="en-US" altLang="zh-CN" sz="1800" dirty="0"/>
              <a:t>al</a:t>
            </a:r>
            <a:r>
              <a:rPr kumimoji="1" lang="zh-CN" altLang="en-US" sz="1800" dirty="0"/>
              <a:t>寄存器</a:t>
            </a:r>
            <a:endParaRPr kumimoji="1" lang="en-US" altLang="zh-CN" sz="1800" dirty="0"/>
          </a:p>
          <a:p>
            <a:pPr>
              <a:buFont typeface="Wingdings" panose="05000000000000000000" pitchFamily="2" charset="2"/>
              <a:buChar char="Ø"/>
            </a:pPr>
            <a:endParaRPr kumimoji="1" lang="en-US" altLang="zh-CN" sz="1800" dirty="0"/>
          </a:p>
          <a:p>
            <a:r>
              <a:rPr kumimoji="1" lang="en-US" altLang="zh-CN" sz="1800" dirty="0"/>
              <a:t>8086</a:t>
            </a:r>
            <a:r>
              <a:rPr kumimoji="1" lang="zh-CN" altLang="en-US" sz="1800" dirty="0"/>
              <a:t>不支持将数据直接送入段寄存器中，</a:t>
            </a:r>
            <a:r>
              <a:rPr kumimoji="1" lang="en-US" altLang="zh-CN" sz="1800" dirty="0"/>
              <a:t>mov ds,1000H</a:t>
            </a:r>
            <a:r>
              <a:rPr kumimoji="1" lang="zh-CN" altLang="en-US" sz="1800" dirty="0"/>
              <a:t>是</a:t>
            </a:r>
            <a:r>
              <a:rPr kumimoji="1" lang="zh-CN" altLang="en-US" sz="1800" dirty="0">
                <a:solidFill>
                  <a:srgbClr val="FF0000"/>
                </a:solidFill>
              </a:rPr>
              <a:t>错误</a:t>
            </a:r>
            <a:r>
              <a:rPr kumimoji="1" lang="zh-CN" altLang="en-US" sz="1800" dirty="0"/>
              <a:t>的</a:t>
            </a:r>
            <a:endParaRPr kumimoji="1" lang="en-US" altLang="zh-CN" sz="1800" dirty="0"/>
          </a:p>
          <a:p>
            <a:endParaRPr kumimoji="1" lang="en-US" altLang="zh-CN" sz="1800" dirty="0"/>
          </a:p>
        </p:txBody>
      </p:sp>
      <p:pic>
        <p:nvPicPr>
          <p:cNvPr id="3" name="图片 2"/>
          <p:cNvPicPr>
            <a:picLocks noChangeAspect="1"/>
          </p:cNvPicPr>
          <p:nvPr/>
        </p:nvPicPr>
        <p:blipFill>
          <a:blip r:embed="rId1"/>
          <a:stretch>
            <a:fillRect/>
          </a:stretch>
        </p:blipFill>
        <p:spPr>
          <a:xfrm>
            <a:off x="892011" y="2514600"/>
            <a:ext cx="1905000" cy="914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left)">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left)">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left)">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wipe(left)">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DS</a:t>
            </a:r>
            <a:r>
              <a:rPr kumimoji="1" lang="zh-CN" altLang="en-US"/>
              <a:t>和</a:t>
            </a:r>
            <a:r>
              <a:rPr kumimoji="1" lang="en-US" altLang="zh-CN"/>
              <a:t>[address]</a:t>
            </a:r>
            <a:endParaRPr kumimoji="1" lang="zh-CN" dirty="0"/>
          </a:p>
        </p:txBody>
      </p:sp>
      <p:pic>
        <p:nvPicPr>
          <p:cNvPr id="7" name="图片 6"/>
          <p:cNvPicPr>
            <a:picLocks noChangeAspect="1"/>
          </p:cNvPicPr>
          <p:nvPr/>
        </p:nvPicPr>
        <p:blipFill>
          <a:blip r:embed="rId1"/>
          <a:stretch>
            <a:fillRect/>
          </a:stretch>
        </p:blipFill>
        <p:spPr>
          <a:xfrm>
            <a:off x="694879" y="1517666"/>
            <a:ext cx="6086475" cy="466725"/>
          </a:xfrm>
          <a:prstGeom prst="rect">
            <a:avLst/>
          </a:prstGeom>
        </p:spPr>
      </p:pic>
      <p:pic>
        <p:nvPicPr>
          <p:cNvPr id="8" name="图片 7"/>
          <p:cNvPicPr>
            <a:picLocks noChangeAspect="1"/>
          </p:cNvPicPr>
          <p:nvPr/>
        </p:nvPicPr>
        <p:blipFill>
          <a:blip r:embed="rId2"/>
          <a:stretch>
            <a:fillRect/>
          </a:stretch>
        </p:blipFill>
        <p:spPr>
          <a:xfrm>
            <a:off x="694879" y="2200754"/>
            <a:ext cx="2095500" cy="1057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字型数据的传递（</a:t>
            </a:r>
            <a:r>
              <a:rPr kumimoji="1" lang="en-US" altLang="zh-CN"/>
              <a:t>2</a:t>
            </a:r>
            <a:r>
              <a:rPr kumimoji="1" lang="zh-CN" altLang="en-US"/>
              <a:t>个字节）</a:t>
            </a:r>
            <a:endParaRPr kumimoji="1" lang="zh-CN" dirty="0"/>
          </a:p>
        </p:txBody>
      </p:sp>
      <p:pic>
        <p:nvPicPr>
          <p:cNvPr id="7" name="图片 6"/>
          <p:cNvPicPr>
            <a:picLocks noChangeAspect="1"/>
          </p:cNvPicPr>
          <p:nvPr/>
        </p:nvPicPr>
        <p:blipFill>
          <a:blip r:embed="rId1"/>
          <a:stretch>
            <a:fillRect/>
          </a:stretch>
        </p:blipFill>
        <p:spPr>
          <a:xfrm>
            <a:off x="214112" y="1292945"/>
            <a:ext cx="5257800" cy="523875"/>
          </a:xfrm>
          <a:prstGeom prst="rect">
            <a:avLst/>
          </a:prstGeom>
        </p:spPr>
      </p:pic>
      <p:pic>
        <p:nvPicPr>
          <p:cNvPr id="8" name="图片 7"/>
          <p:cNvPicPr>
            <a:picLocks noChangeAspect="1"/>
          </p:cNvPicPr>
          <p:nvPr/>
        </p:nvPicPr>
        <p:blipFill>
          <a:blip r:embed="rId2"/>
          <a:stretch>
            <a:fillRect/>
          </a:stretch>
        </p:blipFill>
        <p:spPr>
          <a:xfrm>
            <a:off x="214112" y="1909719"/>
            <a:ext cx="2200275" cy="2038350"/>
          </a:xfrm>
          <a:prstGeom prst="rect">
            <a:avLst/>
          </a:prstGeom>
        </p:spPr>
      </p:pic>
      <p:pic>
        <p:nvPicPr>
          <p:cNvPr id="9" name="图片 8"/>
          <p:cNvPicPr>
            <a:picLocks noChangeAspect="1"/>
          </p:cNvPicPr>
          <p:nvPr/>
        </p:nvPicPr>
        <p:blipFill>
          <a:blip r:embed="rId3"/>
          <a:stretch>
            <a:fillRect/>
          </a:stretch>
        </p:blipFill>
        <p:spPr>
          <a:xfrm>
            <a:off x="214112" y="4032610"/>
            <a:ext cx="2209800" cy="2190750"/>
          </a:xfrm>
          <a:prstGeom prst="rect">
            <a:avLst/>
          </a:prstGeom>
        </p:spPr>
      </p:pic>
      <p:pic>
        <p:nvPicPr>
          <p:cNvPr id="11" name="图片 10"/>
          <p:cNvPicPr>
            <a:picLocks noChangeAspect="1"/>
          </p:cNvPicPr>
          <p:nvPr/>
        </p:nvPicPr>
        <p:blipFill>
          <a:blip r:embed="rId4"/>
          <a:stretch>
            <a:fillRect/>
          </a:stretch>
        </p:blipFill>
        <p:spPr>
          <a:xfrm>
            <a:off x="2591093" y="1816820"/>
            <a:ext cx="9352668" cy="48190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大小端</a:t>
            </a:r>
            <a:endParaRPr kumimoji="1" lang="zh-CN" dirty="0"/>
          </a:p>
        </p:txBody>
      </p:sp>
      <p:pic>
        <p:nvPicPr>
          <p:cNvPr id="10" name="图片 9"/>
          <p:cNvPicPr>
            <a:picLocks noChangeAspect="1"/>
          </p:cNvPicPr>
          <p:nvPr/>
        </p:nvPicPr>
        <p:blipFill>
          <a:blip r:embed="rId1"/>
          <a:stretch>
            <a:fillRect/>
          </a:stretch>
        </p:blipFill>
        <p:spPr>
          <a:xfrm>
            <a:off x="111219" y="1904520"/>
            <a:ext cx="9013326" cy="3952595"/>
          </a:xfrm>
          <a:prstGeom prst="rect">
            <a:avLst/>
          </a:prstGeom>
        </p:spPr>
      </p:pic>
      <p:sp>
        <p:nvSpPr>
          <p:cNvPr id="3" name="矩形 2"/>
          <p:cNvSpPr/>
          <p:nvPr/>
        </p:nvSpPr>
        <p:spPr>
          <a:xfrm>
            <a:off x="111219" y="1304619"/>
            <a:ext cx="11517327" cy="584775"/>
          </a:xfrm>
          <a:prstGeom prst="rect">
            <a:avLst/>
          </a:prstGeom>
        </p:spPr>
        <p:txBody>
          <a:bodyPr wrap="square">
            <a:spAutoFit/>
          </a:bodyPr>
          <a:lstStyle/>
          <a:p>
            <a:pPr marL="285750" indent="-285750">
              <a:buFont typeface="Wingdings" panose="05000000000000000000" pitchFamily="2" charset="2"/>
              <a:buChar char="l"/>
            </a:pPr>
            <a:r>
              <a:rPr lang="zh-CN" altLang="en-US" sz="1600">
                <a:solidFill>
                  <a:srgbClr val="333333"/>
                </a:solidFill>
                <a:latin typeface="Arial" panose="020B0604020202020204" pitchFamily="34" charset="0"/>
              </a:rPr>
              <a:t>大端模式，是指数据的</a:t>
            </a:r>
            <a:r>
              <a:rPr lang="zh-CN" altLang="en-US" sz="1600">
                <a:solidFill>
                  <a:srgbClr val="FF0000"/>
                </a:solidFill>
                <a:latin typeface="Arial" panose="020B0604020202020204" pitchFamily="34" charset="0"/>
              </a:rPr>
              <a:t>高字节</a:t>
            </a:r>
            <a:r>
              <a:rPr lang="zh-CN" altLang="en-US" sz="1600">
                <a:solidFill>
                  <a:srgbClr val="333333"/>
                </a:solidFill>
                <a:latin typeface="Arial" panose="020B0604020202020204" pitchFamily="34" charset="0"/>
              </a:rPr>
              <a:t>保存在内存的</a:t>
            </a:r>
            <a:r>
              <a:rPr lang="zh-CN" altLang="en-US" sz="1600">
                <a:solidFill>
                  <a:srgbClr val="FF0000"/>
                </a:solidFill>
                <a:latin typeface="Arial" panose="020B0604020202020204" pitchFamily="34" charset="0"/>
              </a:rPr>
              <a:t>低地址</a:t>
            </a:r>
            <a:r>
              <a:rPr lang="zh-CN" altLang="en-US" sz="1600">
                <a:solidFill>
                  <a:srgbClr val="333333"/>
                </a:solidFill>
                <a:latin typeface="Arial" panose="020B0604020202020204" pitchFamily="34" charset="0"/>
              </a:rPr>
              <a:t>中，而数据的</a:t>
            </a:r>
            <a:r>
              <a:rPr lang="zh-CN" altLang="en-US" sz="1600">
                <a:solidFill>
                  <a:srgbClr val="FF0000"/>
                </a:solidFill>
                <a:latin typeface="Arial" panose="020B0604020202020204" pitchFamily="34" charset="0"/>
              </a:rPr>
              <a:t>低字节</a:t>
            </a:r>
            <a:r>
              <a:rPr lang="zh-CN" altLang="en-US" sz="1600">
                <a:solidFill>
                  <a:srgbClr val="333333"/>
                </a:solidFill>
                <a:latin typeface="Arial" panose="020B0604020202020204" pitchFamily="34" charset="0"/>
              </a:rPr>
              <a:t>保存在内存的</a:t>
            </a:r>
            <a:r>
              <a:rPr lang="zh-CN" altLang="en-US" sz="1600">
                <a:solidFill>
                  <a:srgbClr val="FF0000"/>
                </a:solidFill>
                <a:latin typeface="Arial" panose="020B0604020202020204" pitchFamily="34" charset="0"/>
              </a:rPr>
              <a:t>高地址</a:t>
            </a:r>
            <a:r>
              <a:rPr lang="zh-CN" altLang="en-US" sz="1600">
                <a:solidFill>
                  <a:srgbClr val="333333"/>
                </a:solidFill>
                <a:latin typeface="Arial" panose="020B0604020202020204" pitchFamily="34" charset="0"/>
              </a:rPr>
              <a:t>中（高低</a:t>
            </a:r>
            <a:r>
              <a:rPr lang="en-US" altLang="zh-CN" sz="1600">
                <a:solidFill>
                  <a:srgbClr val="333333"/>
                </a:solidFill>
                <a:latin typeface="Arial" panose="020B0604020202020204" pitchFamily="34" charset="0"/>
              </a:rPr>
              <a:t>\</a:t>
            </a:r>
            <a:r>
              <a:rPr lang="zh-CN" altLang="en-US" sz="1600">
                <a:solidFill>
                  <a:srgbClr val="333333"/>
                </a:solidFill>
                <a:latin typeface="Arial" panose="020B0604020202020204" pitchFamily="34" charset="0"/>
              </a:rPr>
              <a:t>低高）</a:t>
            </a:r>
            <a:r>
              <a:rPr lang="en-US" altLang="zh-CN" sz="1600">
                <a:solidFill>
                  <a:srgbClr val="333333"/>
                </a:solidFill>
                <a:latin typeface="Arial" panose="020B0604020202020204" pitchFamily="34" charset="0"/>
              </a:rPr>
              <a:t> (Big Endian)</a:t>
            </a:r>
            <a:endParaRPr lang="en-US" altLang="zh-CN" sz="1600">
              <a:solidFill>
                <a:srgbClr val="333333"/>
              </a:solidFill>
              <a:latin typeface="Arial" panose="020B0604020202020204" pitchFamily="34" charset="0"/>
            </a:endParaRPr>
          </a:p>
          <a:p>
            <a:pPr marL="285750" indent="-285750">
              <a:buFont typeface="Wingdings" panose="05000000000000000000" pitchFamily="2" charset="2"/>
              <a:buChar char="l"/>
            </a:pPr>
            <a:r>
              <a:rPr lang="zh-CN" altLang="en-US" sz="1600"/>
              <a:t>小端模式，是指数据的</a:t>
            </a:r>
            <a:r>
              <a:rPr lang="zh-CN" altLang="en-US" sz="1600">
                <a:solidFill>
                  <a:srgbClr val="FF0000"/>
                </a:solidFill>
              </a:rPr>
              <a:t>高字节</a:t>
            </a:r>
            <a:r>
              <a:rPr lang="zh-CN" altLang="en-US" sz="1600"/>
              <a:t>保存在内存的</a:t>
            </a:r>
            <a:r>
              <a:rPr lang="zh-CN" altLang="en-US" sz="1600">
                <a:solidFill>
                  <a:srgbClr val="FF0000"/>
                </a:solidFill>
              </a:rPr>
              <a:t>高地址</a:t>
            </a:r>
            <a:r>
              <a:rPr lang="zh-CN" altLang="en-US" sz="1600"/>
              <a:t>中，而数据的</a:t>
            </a:r>
            <a:r>
              <a:rPr lang="zh-CN" altLang="en-US" sz="1600">
                <a:solidFill>
                  <a:srgbClr val="FF0000"/>
                </a:solidFill>
              </a:rPr>
              <a:t>低字节</a:t>
            </a:r>
            <a:r>
              <a:rPr lang="zh-CN" altLang="en-US" sz="1600"/>
              <a:t>保存在内存的</a:t>
            </a:r>
            <a:r>
              <a:rPr lang="zh-CN" altLang="en-US" sz="1600">
                <a:solidFill>
                  <a:srgbClr val="FF0000"/>
                </a:solidFill>
              </a:rPr>
              <a:t>低地址</a:t>
            </a:r>
            <a:r>
              <a:rPr lang="zh-CN" altLang="en-US" sz="1600"/>
              <a:t>中（高高</a:t>
            </a:r>
            <a:r>
              <a:rPr lang="en-US" altLang="zh-CN" sz="1600"/>
              <a:t>\</a:t>
            </a:r>
            <a:r>
              <a:rPr lang="zh-CN" altLang="en-US" sz="1600"/>
              <a:t>低低）</a:t>
            </a:r>
            <a:r>
              <a:rPr lang="en-US" altLang="zh-CN" sz="1600"/>
              <a:t> (Little Endian)</a:t>
            </a:r>
            <a:endParaRPr lang="en-US" altLang="zh-CN" sz="1600"/>
          </a:p>
        </p:txBody>
      </p:sp>
      <p:pic>
        <p:nvPicPr>
          <p:cNvPr id="5" name="图片 4"/>
          <p:cNvPicPr>
            <a:picLocks noChangeAspect="1"/>
          </p:cNvPicPr>
          <p:nvPr/>
        </p:nvPicPr>
        <p:blipFill>
          <a:blip r:embed="rId2"/>
          <a:stretch>
            <a:fillRect/>
          </a:stretch>
        </p:blipFill>
        <p:spPr>
          <a:xfrm>
            <a:off x="111218" y="5905755"/>
            <a:ext cx="4344049" cy="82782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字型数据的传递（</a:t>
            </a:r>
            <a:r>
              <a:rPr kumimoji="1" lang="en-US" altLang="zh-CN"/>
              <a:t>2</a:t>
            </a:r>
            <a:r>
              <a:rPr kumimoji="1" lang="zh-CN" altLang="en-US"/>
              <a:t>个字节）</a:t>
            </a:r>
            <a:endParaRPr kumimoji="1" lang="zh-CN" dirty="0"/>
          </a:p>
        </p:txBody>
      </p:sp>
      <p:pic>
        <p:nvPicPr>
          <p:cNvPr id="3" name="图片 2"/>
          <p:cNvPicPr>
            <a:picLocks noChangeAspect="1"/>
          </p:cNvPicPr>
          <p:nvPr/>
        </p:nvPicPr>
        <p:blipFill>
          <a:blip r:embed="rId1"/>
          <a:stretch>
            <a:fillRect/>
          </a:stretch>
        </p:blipFill>
        <p:spPr>
          <a:xfrm>
            <a:off x="852930" y="1301303"/>
            <a:ext cx="4000500" cy="428625"/>
          </a:xfrm>
          <a:prstGeom prst="rect">
            <a:avLst/>
          </a:prstGeom>
        </p:spPr>
      </p:pic>
      <p:pic>
        <p:nvPicPr>
          <p:cNvPr id="4" name="图片 3"/>
          <p:cNvPicPr>
            <a:picLocks noChangeAspect="1"/>
          </p:cNvPicPr>
          <p:nvPr/>
        </p:nvPicPr>
        <p:blipFill>
          <a:blip r:embed="rId2"/>
          <a:stretch>
            <a:fillRect/>
          </a:stretch>
        </p:blipFill>
        <p:spPr>
          <a:xfrm>
            <a:off x="852930" y="1839748"/>
            <a:ext cx="2171700" cy="1990725"/>
          </a:xfrm>
          <a:prstGeom prst="rect">
            <a:avLst/>
          </a:prstGeom>
        </p:spPr>
      </p:pic>
      <p:grpSp>
        <p:nvGrpSpPr>
          <p:cNvPr id="10" name="组合 9"/>
          <p:cNvGrpSpPr/>
          <p:nvPr/>
        </p:nvGrpSpPr>
        <p:grpSpPr>
          <a:xfrm>
            <a:off x="1005330" y="3940293"/>
            <a:ext cx="1847850" cy="2063523"/>
            <a:chOff x="326600" y="3940293"/>
            <a:chExt cx="1847850" cy="2063523"/>
          </a:xfrm>
        </p:grpSpPr>
        <p:pic>
          <p:nvPicPr>
            <p:cNvPr id="5" name="图片 4"/>
            <p:cNvPicPr>
              <a:picLocks noChangeAspect="1"/>
            </p:cNvPicPr>
            <p:nvPr/>
          </p:nvPicPr>
          <p:blipFill>
            <a:blip r:embed="rId3"/>
            <a:stretch>
              <a:fillRect/>
            </a:stretch>
          </p:blipFill>
          <p:spPr>
            <a:xfrm>
              <a:off x="326600" y="3940293"/>
              <a:ext cx="1847850" cy="657225"/>
            </a:xfrm>
            <a:prstGeom prst="rect">
              <a:avLst/>
            </a:prstGeom>
          </p:spPr>
        </p:pic>
        <p:pic>
          <p:nvPicPr>
            <p:cNvPr id="6" name="图片 5"/>
            <p:cNvPicPr>
              <a:picLocks noChangeAspect="1"/>
            </p:cNvPicPr>
            <p:nvPr/>
          </p:nvPicPr>
          <p:blipFill>
            <a:blip r:embed="rId4"/>
            <a:stretch>
              <a:fillRect/>
            </a:stretch>
          </p:blipFill>
          <p:spPr>
            <a:xfrm>
              <a:off x="407562" y="4603641"/>
              <a:ext cx="1704975" cy="1400175"/>
            </a:xfrm>
            <a:prstGeom prst="rect">
              <a:avLst/>
            </a:prstGeom>
          </p:spPr>
        </p:pic>
      </p:grpSp>
      <p:pic>
        <p:nvPicPr>
          <p:cNvPr id="12" name="图片 11"/>
          <p:cNvPicPr>
            <a:picLocks noChangeAspect="1"/>
          </p:cNvPicPr>
          <p:nvPr/>
        </p:nvPicPr>
        <p:blipFill>
          <a:blip r:embed="rId5"/>
          <a:stretch>
            <a:fillRect/>
          </a:stretch>
        </p:blipFill>
        <p:spPr>
          <a:xfrm>
            <a:off x="3279154" y="1729928"/>
            <a:ext cx="7476829" cy="493675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mov</a:t>
            </a:r>
            <a:r>
              <a:rPr kumimoji="1" lang="zh-CN" altLang="en-US"/>
              <a:t>指令</a:t>
            </a:r>
            <a:endParaRPr kumimoji="1" lang="zh-CN" dirty="0"/>
          </a:p>
        </p:txBody>
      </p:sp>
      <p:grpSp>
        <p:nvGrpSpPr>
          <p:cNvPr id="5" name="组合 4"/>
          <p:cNvGrpSpPr/>
          <p:nvPr/>
        </p:nvGrpSpPr>
        <p:grpSpPr>
          <a:xfrm>
            <a:off x="518032" y="1533427"/>
            <a:ext cx="5876925" cy="2249460"/>
            <a:chOff x="518032" y="1533427"/>
            <a:chExt cx="5876925" cy="2249460"/>
          </a:xfrm>
        </p:grpSpPr>
        <p:pic>
          <p:nvPicPr>
            <p:cNvPr id="3" name="图片 2"/>
            <p:cNvPicPr>
              <a:picLocks noChangeAspect="1"/>
            </p:cNvPicPr>
            <p:nvPr/>
          </p:nvPicPr>
          <p:blipFill>
            <a:blip r:embed="rId1"/>
            <a:stretch>
              <a:fillRect/>
            </a:stretch>
          </p:blipFill>
          <p:spPr>
            <a:xfrm>
              <a:off x="518032" y="1533427"/>
              <a:ext cx="5876925" cy="1981200"/>
            </a:xfrm>
            <a:prstGeom prst="rect">
              <a:avLst/>
            </a:prstGeom>
          </p:spPr>
        </p:pic>
        <p:pic>
          <p:nvPicPr>
            <p:cNvPr id="4" name="图片 3"/>
            <p:cNvPicPr>
              <a:picLocks noChangeAspect="1"/>
            </p:cNvPicPr>
            <p:nvPr/>
          </p:nvPicPr>
          <p:blipFill>
            <a:blip r:embed="rId2"/>
            <a:stretch>
              <a:fillRect/>
            </a:stretch>
          </p:blipFill>
          <p:spPr>
            <a:xfrm>
              <a:off x="593448" y="3439987"/>
              <a:ext cx="2743200" cy="342900"/>
            </a:xfrm>
            <a:prstGeom prst="rect">
              <a:avLst/>
            </a:prstGeom>
          </p:spPr>
        </p:pic>
      </p:grpSp>
      <p:sp>
        <p:nvSpPr>
          <p:cNvPr id="9" name="矩形 8"/>
          <p:cNvSpPr/>
          <p:nvPr/>
        </p:nvSpPr>
        <p:spPr>
          <a:xfrm>
            <a:off x="518032" y="3896990"/>
            <a:ext cx="11517327"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rgbClr val="333333"/>
                </a:solidFill>
                <a:latin typeface="Arial" panose="020B0604020202020204" pitchFamily="34" charset="0"/>
              </a:rPr>
              <a:t>“</a:t>
            </a:r>
            <a:r>
              <a:rPr lang="en-US" altLang="zh-CN">
                <a:solidFill>
                  <a:srgbClr val="FF0000"/>
                </a:solidFill>
                <a:latin typeface="Arial" panose="020B0604020202020204" pitchFamily="34" charset="0"/>
              </a:rPr>
              <a:t>mov </a:t>
            </a:r>
            <a:r>
              <a:rPr lang="zh-CN" altLang="en-US">
                <a:solidFill>
                  <a:srgbClr val="FF0000"/>
                </a:solidFill>
                <a:latin typeface="Arial" panose="020B0604020202020204" pitchFamily="34" charset="0"/>
              </a:rPr>
              <a:t>内存单元</a:t>
            </a:r>
            <a:r>
              <a:rPr lang="en-US" altLang="zh-CN">
                <a:solidFill>
                  <a:srgbClr val="FF0000"/>
                </a:solidFill>
                <a:latin typeface="Arial" panose="020B0604020202020204" pitchFamily="34" charset="0"/>
              </a:rPr>
              <a:t>, </a:t>
            </a:r>
            <a:r>
              <a:rPr lang="zh-CN" altLang="en-US">
                <a:solidFill>
                  <a:srgbClr val="FF0000"/>
                </a:solidFill>
                <a:latin typeface="Arial" panose="020B0604020202020204" pitchFamily="34" charset="0"/>
              </a:rPr>
              <a:t>内存单元</a:t>
            </a:r>
            <a:r>
              <a:rPr lang="zh-CN" altLang="en-US">
                <a:solidFill>
                  <a:srgbClr val="333333"/>
                </a:solidFill>
                <a:latin typeface="Arial" panose="020B0604020202020204" pitchFamily="34" charset="0"/>
              </a:rPr>
              <a:t>”是不允许的，比如</a:t>
            </a:r>
            <a:r>
              <a:rPr lang="en-US" altLang="zh-CN">
                <a:solidFill>
                  <a:srgbClr val="FF0000"/>
                </a:solidFill>
                <a:latin typeface="Arial" panose="020B0604020202020204" pitchFamily="34" charset="0"/>
              </a:rPr>
              <a:t>mov [0], [1]</a:t>
            </a:r>
            <a:endParaRPr lang="en-US" altLang="zh-CN">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汇编语言的用途（为什么要学习汇编语言？）</a:t>
            </a:r>
            <a:endParaRPr kumimoji="1" lang="zh-CN" dirty="0"/>
          </a:p>
        </p:txBody>
      </p:sp>
      <p:sp>
        <p:nvSpPr>
          <p:cNvPr id="3" name="内容占位符 2"/>
          <p:cNvSpPr>
            <a:spLocks noGrp="1"/>
          </p:cNvSpPr>
          <p:nvPr>
            <p:ph idx="1"/>
          </p:nvPr>
        </p:nvSpPr>
        <p:spPr/>
        <p:txBody>
          <a:bodyPr>
            <a:normAutofit/>
          </a:bodyPr>
          <a:lstStyle/>
          <a:p>
            <a:r>
              <a:rPr kumimoji="1" lang="zh-CN" altLang="en-US"/>
              <a:t>弄清代码的本质</a:t>
            </a:r>
            <a:endParaRPr kumimoji="1" lang="en-US" altLang="zh-CN"/>
          </a:p>
          <a:p>
            <a:pPr>
              <a:buFont typeface="Wingdings" panose="05000000000000000000" pitchFamily="2" charset="2"/>
              <a:buChar char="Ø"/>
            </a:pPr>
            <a:r>
              <a:rPr kumimoji="1" lang="en-US" altLang="zh-CN"/>
              <a:t>sizeof</a:t>
            </a:r>
            <a:endParaRPr kumimoji="1" lang="en-US" altLang="zh-CN"/>
          </a:p>
          <a:p>
            <a:pPr>
              <a:buFont typeface="Wingdings" panose="05000000000000000000" pitchFamily="2" charset="2"/>
              <a:buChar char="Ø"/>
            </a:pPr>
            <a:r>
              <a:rPr kumimoji="1" lang="en-US" altLang="zh-CN"/>
              <a:t>++a + ++a + ++a</a:t>
            </a:r>
            <a:endParaRPr kumimoji="1" lang="en-US" altLang="zh-CN"/>
          </a:p>
          <a:p>
            <a:pPr>
              <a:buFont typeface="Wingdings" panose="05000000000000000000" pitchFamily="2" charset="2"/>
              <a:buChar char="Ø"/>
            </a:pPr>
            <a:r>
              <a:rPr kumimoji="1" lang="en-US" altLang="zh-CN"/>
              <a:t>switch</a:t>
            </a:r>
            <a:r>
              <a:rPr kumimoji="1" lang="zh-CN" altLang="en-US"/>
              <a:t>和</a:t>
            </a:r>
            <a:r>
              <a:rPr kumimoji="1" lang="en-US" altLang="zh-CN"/>
              <a:t>if</a:t>
            </a:r>
            <a:r>
              <a:rPr kumimoji="1" lang="zh-CN" altLang="en-US"/>
              <a:t>的效率究竟谁高？为什么？</a:t>
            </a:r>
            <a:endParaRPr kumimoji="1" lang="en-US" altLang="zh-CN"/>
          </a:p>
          <a:p>
            <a:pPr>
              <a:buFont typeface="Wingdings" panose="05000000000000000000" pitchFamily="2" charset="2"/>
              <a:buChar char="Ø"/>
            </a:pPr>
            <a:r>
              <a:rPr kumimoji="1" lang="en-US" altLang="zh-CN"/>
              <a:t>......</a:t>
            </a:r>
            <a:endParaRPr kumimoji="1" lang="en-US" altLang="zh-CN"/>
          </a:p>
          <a:p>
            <a:pPr>
              <a:buFont typeface="Wingdings" panose="05000000000000000000" pitchFamily="2" charset="2"/>
              <a:buChar char="Ø"/>
            </a:pPr>
            <a:r>
              <a:rPr kumimoji="1" lang="zh-CN" altLang="en-US"/>
              <a:t>很多理论和说法是扯淡</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add</a:t>
            </a:r>
            <a:r>
              <a:rPr kumimoji="1" lang="zh-CN" altLang="en-US"/>
              <a:t>和</a:t>
            </a:r>
            <a:r>
              <a:rPr kumimoji="1" lang="en-US" altLang="zh-CN"/>
              <a:t>sub</a:t>
            </a:r>
            <a:r>
              <a:rPr kumimoji="1" lang="zh-CN" altLang="en-US"/>
              <a:t>指令</a:t>
            </a:r>
            <a:endParaRPr kumimoji="1" lang="zh-CN" dirty="0"/>
          </a:p>
        </p:txBody>
      </p:sp>
      <p:pic>
        <p:nvPicPr>
          <p:cNvPr id="6" name="图片 5"/>
          <p:cNvPicPr>
            <a:picLocks noChangeAspect="1"/>
          </p:cNvPicPr>
          <p:nvPr/>
        </p:nvPicPr>
        <p:blipFill>
          <a:blip r:embed="rId1"/>
          <a:stretch>
            <a:fillRect/>
          </a:stretch>
        </p:blipFill>
        <p:spPr>
          <a:xfrm>
            <a:off x="535462" y="1449568"/>
            <a:ext cx="8896350" cy="3619500"/>
          </a:xfrm>
          <a:prstGeom prst="rect">
            <a:avLst/>
          </a:prstGeom>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3" name="图片 2"/>
          <p:cNvPicPr>
            <a:picLocks noChangeAspect="1"/>
          </p:cNvPicPr>
          <p:nvPr/>
        </p:nvPicPr>
        <p:blipFill>
          <a:blip r:embed="rId1"/>
          <a:stretch>
            <a:fillRect/>
          </a:stretch>
        </p:blipFill>
        <p:spPr>
          <a:xfrm>
            <a:off x="512925" y="2713494"/>
            <a:ext cx="7848649" cy="3963009"/>
          </a:xfrm>
          <a:prstGeom prst="rect">
            <a:avLst/>
          </a:prstGeom>
        </p:spPr>
      </p:pic>
      <p:pic>
        <p:nvPicPr>
          <p:cNvPr id="4" name="图片 3"/>
          <p:cNvPicPr>
            <a:picLocks noChangeAspect="1"/>
          </p:cNvPicPr>
          <p:nvPr/>
        </p:nvPicPr>
        <p:blipFill>
          <a:blip r:embed="rId2"/>
          <a:stretch>
            <a:fillRect/>
          </a:stretch>
        </p:blipFill>
        <p:spPr>
          <a:xfrm>
            <a:off x="512926" y="1301303"/>
            <a:ext cx="6500616" cy="131812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栈</a:t>
            </a:r>
            <a:endParaRPr kumimoji="1" lang="zh-CN" dirty="0"/>
          </a:p>
        </p:txBody>
      </p:sp>
      <p:sp>
        <p:nvSpPr>
          <p:cNvPr id="5" name="内容占位符 2"/>
          <p:cNvSpPr>
            <a:spLocks noGrp="1"/>
          </p:cNvSpPr>
          <p:nvPr>
            <p:ph idx="1"/>
          </p:nvPr>
        </p:nvSpPr>
        <p:spPr>
          <a:xfrm>
            <a:off x="664638" y="1309573"/>
            <a:ext cx="11063535" cy="4959251"/>
          </a:xfrm>
        </p:spPr>
        <p:txBody>
          <a:bodyPr>
            <a:normAutofit/>
          </a:bodyPr>
          <a:lstStyle/>
          <a:p>
            <a:r>
              <a:rPr kumimoji="1" lang="zh-CN" altLang="en-US" sz="1800"/>
              <a:t>栈：是一种具有特殊的访问方式的存储空间（后进先出，</a:t>
            </a:r>
            <a:r>
              <a:rPr kumimoji="1" lang="en-US" altLang="zh-CN" sz="1800"/>
              <a:t> Last In Out Firt</a:t>
            </a:r>
            <a:r>
              <a:rPr kumimoji="1" lang="zh-CN" altLang="en-US" sz="1800"/>
              <a:t>，</a:t>
            </a:r>
            <a:r>
              <a:rPr kumimoji="1" lang="en-US" altLang="zh-CN" sz="1800"/>
              <a:t>LIFO</a:t>
            </a:r>
            <a:r>
              <a:rPr kumimoji="1" lang="zh-CN" altLang="en-US" sz="1800"/>
              <a:t>）</a:t>
            </a:r>
            <a:endParaRPr kumimoji="1" lang="en-US" altLang="zh-CN" sz="1800"/>
          </a:p>
          <a:p>
            <a:endParaRPr kumimoji="1" lang="en-US" altLang="zh-CN" sz="1800"/>
          </a:p>
          <a:p>
            <a:endParaRPr kumimoji="1" lang="en-US" altLang="zh-CN" sz="1800"/>
          </a:p>
          <a:p>
            <a:endParaRPr kumimoji="1" lang="en-US" altLang="zh-CN" sz="1800"/>
          </a:p>
          <a:p>
            <a:endParaRPr kumimoji="1" lang="en-US" altLang="zh-CN" sz="1800"/>
          </a:p>
          <a:p>
            <a:pPr marL="0" indent="0">
              <a:buNone/>
            </a:pPr>
            <a:endParaRPr kumimoji="1" lang="en-US" altLang="zh-CN" sz="1800"/>
          </a:p>
          <a:p>
            <a:r>
              <a:rPr kumimoji="1" lang="en-US" altLang="zh-CN" sz="1800"/>
              <a:t>8086</a:t>
            </a:r>
            <a:r>
              <a:rPr kumimoji="1" lang="zh-CN" altLang="en-US" sz="1800"/>
              <a:t>会将</a:t>
            </a:r>
            <a:r>
              <a:rPr kumimoji="1" lang="en-US" altLang="zh-CN" sz="1800">
                <a:solidFill>
                  <a:srgbClr val="FF0000"/>
                </a:solidFill>
              </a:rPr>
              <a:t>CS</a:t>
            </a:r>
            <a:r>
              <a:rPr kumimoji="1" lang="zh-CN" altLang="en-US" sz="1800"/>
              <a:t>作为</a:t>
            </a:r>
            <a:r>
              <a:rPr kumimoji="1" lang="zh-CN" altLang="en-US" sz="1800">
                <a:solidFill>
                  <a:srgbClr val="FF0000"/>
                </a:solidFill>
              </a:rPr>
              <a:t>代码段</a:t>
            </a:r>
            <a:r>
              <a:rPr kumimoji="1" lang="zh-CN" altLang="en-US" sz="1800"/>
              <a:t>的段地址，将</a:t>
            </a:r>
            <a:r>
              <a:rPr kumimoji="1" lang="en-US" altLang="zh-CN" sz="1800"/>
              <a:t>CS:IP</a:t>
            </a:r>
            <a:r>
              <a:rPr kumimoji="1" lang="zh-CN" altLang="en-US" sz="1800"/>
              <a:t>指向的指令作为下一条需要取出执行的指令</a:t>
            </a:r>
            <a:endParaRPr kumimoji="1" lang="en-US" altLang="zh-CN" sz="1800"/>
          </a:p>
          <a:p>
            <a:r>
              <a:rPr kumimoji="1" lang="en-US" altLang="zh-CN" sz="1800"/>
              <a:t>8086</a:t>
            </a:r>
            <a:r>
              <a:rPr kumimoji="1" lang="zh-CN" altLang="en-US" sz="1800"/>
              <a:t>会将</a:t>
            </a:r>
            <a:r>
              <a:rPr kumimoji="1" lang="en-US" altLang="zh-CN" sz="1800">
                <a:solidFill>
                  <a:srgbClr val="FF0000"/>
                </a:solidFill>
              </a:rPr>
              <a:t>DS</a:t>
            </a:r>
            <a:r>
              <a:rPr kumimoji="1" lang="zh-CN" altLang="en-US" sz="1800"/>
              <a:t>作为</a:t>
            </a:r>
            <a:r>
              <a:rPr kumimoji="1" lang="zh-CN" altLang="en-US" sz="1800">
                <a:solidFill>
                  <a:srgbClr val="FF0000"/>
                </a:solidFill>
              </a:rPr>
              <a:t>数据段</a:t>
            </a:r>
            <a:r>
              <a:rPr kumimoji="1" lang="zh-CN" altLang="en-US" sz="1800"/>
              <a:t>的段地址，</a:t>
            </a:r>
            <a:r>
              <a:rPr kumimoji="1" lang="en-US" altLang="zh-CN" sz="1800"/>
              <a:t>mov ax,[address]</a:t>
            </a:r>
            <a:r>
              <a:rPr kumimoji="1" lang="zh-CN" altLang="en-US" sz="1800"/>
              <a:t>就是取出</a:t>
            </a:r>
            <a:r>
              <a:rPr kumimoji="1" lang="en-US" altLang="zh-CN" sz="1800"/>
              <a:t>DS:address</a:t>
            </a:r>
            <a:r>
              <a:rPr kumimoji="1" lang="zh-CN" altLang="en-US" sz="1800"/>
              <a:t>的内存数据放到</a:t>
            </a:r>
            <a:r>
              <a:rPr kumimoji="1" lang="en-US" altLang="zh-CN" sz="1800"/>
              <a:t>ax</a:t>
            </a:r>
            <a:r>
              <a:rPr kumimoji="1" lang="zh-CN" altLang="en-US" sz="1800"/>
              <a:t>寄存器中</a:t>
            </a:r>
            <a:endParaRPr kumimoji="1" lang="en-US" altLang="zh-CN" sz="1800"/>
          </a:p>
          <a:p>
            <a:r>
              <a:rPr kumimoji="1" lang="en-US" altLang="zh-CN" sz="1800"/>
              <a:t>8086</a:t>
            </a:r>
            <a:r>
              <a:rPr kumimoji="1" lang="zh-CN" altLang="en-US" sz="1800"/>
              <a:t>会将</a:t>
            </a:r>
            <a:r>
              <a:rPr kumimoji="1" lang="en-US" altLang="zh-CN" sz="1800">
                <a:solidFill>
                  <a:srgbClr val="FF0000"/>
                </a:solidFill>
              </a:rPr>
              <a:t>SS</a:t>
            </a:r>
            <a:r>
              <a:rPr kumimoji="1" lang="zh-CN" altLang="en-US" sz="1800"/>
              <a:t>作为</a:t>
            </a:r>
            <a:r>
              <a:rPr kumimoji="1" lang="zh-CN" altLang="en-US" sz="1800">
                <a:solidFill>
                  <a:srgbClr val="FF0000"/>
                </a:solidFill>
              </a:rPr>
              <a:t>栈段</a:t>
            </a:r>
            <a:r>
              <a:rPr kumimoji="1" lang="zh-CN" altLang="en-US" sz="1800"/>
              <a:t>的段地址，任意时刻，</a:t>
            </a:r>
            <a:r>
              <a:rPr kumimoji="1" lang="en-US" altLang="zh-CN" sz="1800"/>
              <a:t>SS:SP</a:t>
            </a:r>
            <a:r>
              <a:rPr kumimoji="1" lang="zh-CN" altLang="en-US" sz="1800"/>
              <a:t>指向栈顶元素</a:t>
            </a:r>
            <a:endParaRPr kumimoji="1" lang="en-US" altLang="zh-CN" sz="1800"/>
          </a:p>
          <a:p>
            <a:r>
              <a:rPr kumimoji="1" lang="en-US" altLang="zh-CN" sz="1800"/>
              <a:t>8086</a:t>
            </a:r>
            <a:r>
              <a:rPr kumimoji="1" lang="zh-CN" altLang="en-US" sz="1800"/>
              <a:t>提供了</a:t>
            </a:r>
            <a:r>
              <a:rPr kumimoji="1" lang="en-US" altLang="zh-CN" sz="1800">
                <a:solidFill>
                  <a:srgbClr val="FF0000"/>
                </a:solidFill>
              </a:rPr>
              <a:t>PUSH</a:t>
            </a:r>
            <a:r>
              <a:rPr kumimoji="1" lang="zh-CN" altLang="en-US" sz="1800"/>
              <a:t>（入栈）和</a:t>
            </a:r>
            <a:r>
              <a:rPr kumimoji="1" lang="en-US" altLang="zh-CN" sz="1800">
                <a:solidFill>
                  <a:srgbClr val="FF0000"/>
                </a:solidFill>
              </a:rPr>
              <a:t>POP</a:t>
            </a:r>
            <a:r>
              <a:rPr kumimoji="1" lang="zh-CN" altLang="en-US" sz="1800"/>
              <a:t> （出栈）指令来操作栈段的数据</a:t>
            </a:r>
            <a:endParaRPr kumimoji="1" lang="en-US" altLang="zh-CN" sz="1800"/>
          </a:p>
          <a:p>
            <a:pPr>
              <a:buFont typeface="Wingdings" panose="05000000000000000000" pitchFamily="2" charset="2"/>
              <a:buChar char="Ø"/>
            </a:pPr>
            <a:r>
              <a:rPr kumimoji="1" lang="zh-CN" altLang="en-US" sz="1800"/>
              <a:t>比如</a:t>
            </a:r>
            <a:r>
              <a:rPr kumimoji="1" lang="en-US" altLang="zh-CN" sz="1800"/>
              <a:t>push ax</a:t>
            </a:r>
            <a:r>
              <a:rPr kumimoji="1" lang="zh-CN" altLang="en-US" sz="1800"/>
              <a:t>是将</a:t>
            </a:r>
            <a:r>
              <a:rPr kumimoji="1" lang="en-US" altLang="zh-CN" sz="1800"/>
              <a:t>ax</a:t>
            </a:r>
            <a:r>
              <a:rPr kumimoji="1" lang="zh-CN" altLang="en-US" sz="1800"/>
              <a:t>的数据入栈，</a:t>
            </a:r>
            <a:r>
              <a:rPr kumimoji="1" lang="en-US" altLang="zh-CN" sz="1800"/>
              <a:t>pop ax</a:t>
            </a:r>
            <a:r>
              <a:rPr kumimoji="1" lang="zh-CN" altLang="en-US" sz="1800"/>
              <a:t>是将栈顶的数据送入</a:t>
            </a:r>
            <a:r>
              <a:rPr kumimoji="1" lang="en-US" altLang="zh-CN" sz="1800"/>
              <a:t>ax</a:t>
            </a:r>
            <a:endParaRPr kumimoji="1" lang="en-US" altLang="zh-CN" sz="1800"/>
          </a:p>
        </p:txBody>
      </p:sp>
      <p:pic>
        <p:nvPicPr>
          <p:cNvPr id="3" name="图片 2"/>
          <p:cNvPicPr>
            <a:picLocks noChangeAspect="1"/>
          </p:cNvPicPr>
          <p:nvPr/>
        </p:nvPicPr>
        <p:blipFill>
          <a:blip r:embed="rId1"/>
          <a:stretch>
            <a:fillRect/>
          </a:stretch>
        </p:blipFill>
        <p:spPr>
          <a:xfrm>
            <a:off x="774519" y="1630542"/>
            <a:ext cx="1730708" cy="1953831"/>
          </a:xfrm>
          <a:prstGeom prst="rect">
            <a:avLst/>
          </a:prstGeom>
        </p:spPr>
      </p:pic>
      <p:pic>
        <p:nvPicPr>
          <p:cNvPr id="4" name="图片 3"/>
          <p:cNvPicPr>
            <a:picLocks noChangeAspect="1"/>
          </p:cNvPicPr>
          <p:nvPr/>
        </p:nvPicPr>
        <p:blipFill>
          <a:blip r:embed="rId2"/>
          <a:stretch>
            <a:fillRect/>
          </a:stretch>
        </p:blipFill>
        <p:spPr>
          <a:xfrm>
            <a:off x="3171519" y="1674379"/>
            <a:ext cx="1549798" cy="1887497"/>
          </a:xfrm>
          <a:prstGeom prst="rect">
            <a:avLst/>
          </a:prstGeom>
        </p:spPr>
      </p:pic>
      <p:pic>
        <p:nvPicPr>
          <p:cNvPr id="6" name="图片 5"/>
          <p:cNvPicPr>
            <a:picLocks noChangeAspect="1"/>
          </p:cNvPicPr>
          <p:nvPr/>
        </p:nvPicPr>
        <p:blipFill>
          <a:blip r:embed="rId3"/>
          <a:stretch>
            <a:fillRect/>
          </a:stretch>
        </p:blipFill>
        <p:spPr>
          <a:xfrm>
            <a:off x="5382309" y="1656287"/>
            <a:ext cx="1628192" cy="1923679"/>
          </a:xfrm>
          <a:prstGeom prst="rect">
            <a:avLst/>
          </a:prstGeom>
        </p:spPr>
      </p:pic>
      <p:pic>
        <p:nvPicPr>
          <p:cNvPr id="7" name="图片 6"/>
          <p:cNvPicPr>
            <a:picLocks noChangeAspect="1"/>
          </p:cNvPicPr>
          <p:nvPr/>
        </p:nvPicPr>
        <p:blipFill>
          <a:blip r:embed="rId4"/>
          <a:stretch>
            <a:fillRect/>
          </a:stretch>
        </p:blipFill>
        <p:spPr>
          <a:xfrm>
            <a:off x="7671493" y="1630542"/>
            <a:ext cx="1736738" cy="20322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wipe(left)">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wipe(left)">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wipe(left)">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push ax</a:t>
            </a:r>
            <a:endParaRPr kumimoji="1" lang="zh-CN" dirty="0"/>
          </a:p>
        </p:txBody>
      </p:sp>
      <p:pic>
        <p:nvPicPr>
          <p:cNvPr id="10" name="图片 9"/>
          <p:cNvPicPr>
            <a:picLocks noChangeAspect="1"/>
          </p:cNvPicPr>
          <p:nvPr/>
        </p:nvPicPr>
        <p:blipFill>
          <a:blip r:embed="rId1"/>
          <a:stretch>
            <a:fillRect/>
          </a:stretch>
        </p:blipFill>
        <p:spPr>
          <a:xfrm>
            <a:off x="414088" y="5436218"/>
            <a:ext cx="3856355" cy="315000"/>
          </a:xfrm>
          <a:prstGeom prst="rect">
            <a:avLst/>
          </a:prstGeom>
        </p:spPr>
      </p:pic>
      <p:pic>
        <p:nvPicPr>
          <p:cNvPr id="11" name="图片 10"/>
          <p:cNvPicPr>
            <a:picLocks noChangeAspect="1"/>
          </p:cNvPicPr>
          <p:nvPr/>
        </p:nvPicPr>
        <p:blipFill>
          <a:blip r:embed="rId2"/>
          <a:stretch>
            <a:fillRect/>
          </a:stretch>
        </p:blipFill>
        <p:spPr>
          <a:xfrm>
            <a:off x="414088" y="5818001"/>
            <a:ext cx="8751530" cy="339611"/>
          </a:xfrm>
          <a:prstGeom prst="rect">
            <a:avLst/>
          </a:prstGeom>
        </p:spPr>
      </p:pic>
      <p:pic>
        <p:nvPicPr>
          <p:cNvPr id="12" name="图片 11"/>
          <p:cNvPicPr>
            <a:picLocks noChangeAspect="1"/>
          </p:cNvPicPr>
          <p:nvPr/>
        </p:nvPicPr>
        <p:blipFill>
          <a:blip r:embed="rId3"/>
          <a:stretch>
            <a:fillRect/>
          </a:stretch>
        </p:blipFill>
        <p:spPr>
          <a:xfrm>
            <a:off x="414088" y="6140748"/>
            <a:ext cx="8603451" cy="411022"/>
          </a:xfrm>
          <a:prstGeom prst="rect">
            <a:avLst/>
          </a:prstGeom>
        </p:spPr>
      </p:pic>
      <p:pic>
        <p:nvPicPr>
          <p:cNvPr id="13" name="图片 12"/>
          <p:cNvPicPr>
            <a:picLocks noChangeAspect="1"/>
          </p:cNvPicPr>
          <p:nvPr/>
        </p:nvPicPr>
        <p:blipFill>
          <a:blip r:embed="rId4"/>
          <a:stretch>
            <a:fillRect/>
          </a:stretch>
        </p:blipFill>
        <p:spPr>
          <a:xfrm>
            <a:off x="325175" y="1228814"/>
            <a:ext cx="2493439" cy="3899397"/>
          </a:xfrm>
          <a:prstGeom prst="rect">
            <a:avLst/>
          </a:prstGeom>
        </p:spPr>
      </p:pic>
      <p:pic>
        <p:nvPicPr>
          <p:cNvPr id="14" name="图片 13"/>
          <p:cNvPicPr>
            <a:picLocks noChangeAspect="1"/>
          </p:cNvPicPr>
          <p:nvPr/>
        </p:nvPicPr>
        <p:blipFill>
          <a:blip r:embed="rId5"/>
          <a:stretch>
            <a:fillRect/>
          </a:stretch>
        </p:blipFill>
        <p:spPr>
          <a:xfrm>
            <a:off x="3608306" y="1228814"/>
            <a:ext cx="2638514" cy="3899397"/>
          </a:xfrm>
          <a:prstGeom prst="rect">
            <a:avLst/>
          </a:prstGeom>
        </p:spPr>
      </p:pic>
      <p:pic>
        <p:nvPicPr>
          <p:cNvPr id="15" name="图片 14"/>
          <p:cNvPicPr>
            <a:picLocks noChangeAspect="1"/>
          </p:cNvPicPr>
          <p:nvPr/>
        </p:nvPicPr>
        <p:blipFill>
          <a:blip r:embed="rId6"/>
          <a:stretch>
            <a:fillRect/>
          </a:stretch>
        </p:blipFill>
        <p:spPr>
          <a:xfrm>
            <a:off x="7036512" y="1228814"/>
            <a:ext cx="2423135" cy="3304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pop ax</a:t>
            </a:r>
            <a:endParaRPr kumimoji="1" lang="zh-CN" dirty="0"/>
          </a:p>
        </p:txBody>
      </p:sp>
      <p:pic>
        <p:nvPicPr>
          <p:cNvPr id="3" name="图片 2"/>
          <p:cNvPicPr>
            <a:picLocks noChangeAspect="1"/>
          </p:cNvPicPr>
          <p:nvPr/>
        </p:nvPicPr>
        <p:blipFill>
          <a:blip r:embed="rId1"/>
          <a:stretch>
            <a:fillRect/>
          </a:stretch>
        </p:blipFill>
        <p:spPr>
          <a:xfrm>
            <a:off x="792735" y="1276383"/>
            <a:ext cx="2582061" cy="3343000"/>
          </a:xfrm>
          <a:prstGeom prst="rect">
            <a:avLst/>
          </a:prstGeom>
        </p:spPr>
      </p:pic>
      <p:pic>
        <p:nvPicPr>
          <p:cNvPr id="4" name="图片 3"/>
          <p:cNvPicPr>
            <a:picLocks noChangeAspect="1"/>
          </p:cNvPicPr>
          <p:nvPr/>
        </p:nvPicPr>
        <p:blipFill>
          <a:blip r:embed="rId2"/>
          <a:stretch>
            <a:fillRect/>
          </a:stretch>
        </p:blipFill>
        <p:spPr>
          <a:xfrm>
            <a:off x="4058484" y="1276383"/>
            <a:ext cx="2623349" cy="3672689"/>
          </a:xfrm>
          <a:prstGeom prst="rect">
            <a:avLst/>
          </a:prstGeom>
        </p:spPr>
      </p:pic>
      <p:pic>
        <p:nvPicPr>
          <p:cNvPr id="5" name="图片 4"/>
          <p:cNvPicPr>
            <a:picLocks noChangeAspect="1"/>
          </p:cNvPicPr>
          <p:nvPr/>
        </p:nvPicPr>
        <p:blipFill>
          <a:blip r:embed="rId3"/>
          <a:stretch>
            <a:fillRect/>
          </a:stretch>
        </p:blipFill>
        <p:spPr>
          <a:xfrm>
            <a:off x="7560030" y="1276383"/>
            <a:ext cx="2520800" cy="3672689"/>
          </a:xfrm>
          <a:prstGeom prst="rect">
            <a:avLst/>
          </a:prstGeom>
        </p:spPr>
      </p:pic>
      <p:pic>
        <p:nvPicPr>
          <p:cNvPr id="6" name="图片 5"/>
          <p:cNvPicPr>
            <a:picLocks noChangeAspect="1"/>
          </p:cNvPicPr>
          <p:nvPr/>
        </p:nvPicPr>
        <p:blipFill>
          <a:blip r:embed="rId4"/>
          <a:stretch>
            <a:fillRect/>
          </a:stretch>
        </p:blipFill>
        <p:spPr>
          <a:xfrm>
            <a:off x="952205" y="5138782"/>
            <a:ext cx="8559440" cy="152903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思考</a:t>
            </a:r>
            <a:endParaRPr lang="zh-CN" altLang="en-US"/>
          </a:p>
        </p:txBody>
      </p:sp>
      <p:pic>
        <p:nvPicPr>
          <p:cNvPr id="4" name="图片 3"/>
          <p:cNvPicPr>
            <a:picLocks noChangeAspect="1"/>
          </p:cNvPicPr>
          <p:nvPr/>
        </p:nvPicPr>
        <p:blipFill>
          <a:blip r:embed="rId1"/>
          <a:stretch>
            <a:fillRect/>
          </a:stretch>
        </p:blipFill>
        <p:spPr>
          <a:xfrm>
            <a:off x="348988" y="1373809"/>
            <a:ext cx="10325100" cy="942975"/>
          </a:xfrm>
          <a:prstGeom prst="rect">
            <a:avLst/>
          </a:prstGeom>
        </p:spPr>
      </p:pic>
      <p:pic>
        <p:nvPicPr>
          <p:cNvPr id="5" name="图片 4"/>
          <p:cNvPicPr>
            <a:picLocks noChangeAspect="1"/>
          </p:cNvPicPr>
          <p:nvPr/>
        </p:nvPicPr>
        <p:blipFill>
          <a:blip r:embed="rId2"/>
          <a:stretch>
            <a:fillRect/>
          </a:stretch>
        </p:blipFill>
        <p:spPr>
          <a:xfrm>
            <a:off x="851653" y="2567724"/>
            <a:ext cx="2419350" cy="2495550"/>
          </a:xfrm>
          <a:prstGeom prst="rect">
            <a:avLst/>
          </a:prstGeom>
        </p:spPr>
      </p:pic>
      <p:pic>
        <p:nvPicPr>
          <p:cNvPr id="6" name="图片 5"/>
          <p:cNvPicPr>
            <a:picLocks noChangeAspect="1"/>
          </p:cNvPicPr>
          <p:nvPr/>
        </p:nvPicPr>
        <p:blipFill>
          <a:blip r:embed="rId3"/>
          <a:stretch>
            <a:fillRect/>
          </a:stretch>
        </p:blipFill>
        <p:spPr>
          <a:xfrm>
            <a:off x="3271003" y="4463199"/>
            <a:ext cx="1047750" cy="600075"/>
          </a:xfrm>
          <a:prstGeom prst="rect">
            <a:avLst/>
          </a:prstGeom>
        </p:spPr>
      </p:pic>
      <p:pic>
        <p:nvPicPr>
          <p:cNvPr id="7" name="图片 6"/>
          <p:cNvPicPr>
            <a:picLocks noChangeAspect="1"/>
          </p:cNvPicPr>
          <p:nvPr/>
        </p:nvPicPr>
        <p:blipFill>
          <a:blip r:embed="rId4"/>
          <a:stretch>
            <a:fillRect/>
          </a:stretch>
        </p:blipFill>
        <p:spPr>
          <a:xfrm>
            <a:off x="694879" y="5330575"/>
            <a:ext cx="4810125" cy="323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 </a:t>
            </a:r>
            <a:r>
              <a:rPr lang="en-US" altLang="zh-CN"/>
              <a:t>- push</a:t>
            </a:r>
            <a:endParaRPr lang="zh-CN" altLang="en-US"/>
          </a:p>
        </p:txBody>
      </p:sp>
      <p:pic>
        <p:nvPicPr>
          <p:cNvPr id="8" name="图片 7"/>
          <p:cNvPicPr>
            <a:picLocks noChangeAspect="1"/>
          </p:cNvPicPr>
          <p:nvPr/>
        </p:nvPicPr>
        <p:blipFill>
          <a:blip r:embed="rId1"/>
          <a:stretch>
            <a:fillRect/>
          </a:stretch>
        </p:blipFill>
        <p:spPr>
          <a:xfrm>
            <a:off x="2325722" y="1140643"/>
            <a:ext cx="6931400" cy="5566354"/>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 </a:t>
            </a:r>
            <a:r>
              <a:rPr lang="en-US" altLang="zh-CN"/>
              <a:t>- pop</a:t>
            </a:r>
            <a:endParaRPr lang="zh-CN" altLang="en-US"/>
          </a:p>
        </p:txBody>
      </p:sp>
      <p:pic>
        <p:nvPicPr>
          <p:cNvPr id="3" name="图片 2"/>
          <p:cNvPicPr>
            <a:picLocks noChangeAspect="1"/>
          </p:cNvPicPr>
          <p:nvPr/>
        </p:nvPicPr>
        <p:blipFill>
          <a:blip r:embed="rId1"/>
          <a:stretch>
            <a:fillRect/>
          </a:stretch>
        </p:blipFill>
        <p:spPr>
          <a:xfrm>
            <a:off x="2376536" y="1141330"/>
            <a:ext cx="6833451" cy="5507324"/>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a:t>
            </a:r>
            <a:endParaRPr lang="zh-CN" altLang="en-US"/>
          </a:p>
        </p:txBody>
      </p:sp>
      <p:pic>
        <p:nvPicPr>
          <p:cNvPr id="4" name="图片 3"/>
          <p:cNvPicPr>
            <a:picLocks noChangeAspect="1"/>
          </p:cNvPicPr>
          <p:nvPr/>
        </p:nvPicPr>
        <p:blipFill>
          <a:blip r:embed="rId1"/>
          <a:stretch>
            <a:fillRect/>
          </a:stretch>
        </p:blipFill>
        <p:spPr>
          <a:xfrm>
            <a:off x="381442" y="1369243"/>
            <a:ext cx="10298100" cy="902847"/>
          </a:xfrm>
          <a:prstGeom prst="rect">
            <a:avLst/>
          </a:prstGeom>
        </p:spPr>
      </p:pic>
      <p:pic>
        <p:nvPicPr>
          <p:cNvPr id="5" name="图片 4"/>
          <p:cNvPicPr>
            <a:picLocks noChangeAspect="1"/>
          </p:cNvPicPr>
          <p:nvPr/>
        </p:nvPicPr>
        <p:blipFill>
          <a:blip r:embed="rId2"/>
          <a:stretch>
            <a:fillRect/>
          </a:stretch>
        </p:blipFill>
        <p:spPr>
          <a:xfrm>
            <a:off x="437868" y="2283468"/>
            <a:ext cx="10241674" cy="1561173"/>
          </a:xfrm>
          <a:prstGeom prst="rect">
            <a:avLst/>
          </a:prstGeom>
        </p:spPr>
      </p:pic>
      <p:pic>
        <p:nvPicPr>
          <p:cNvPr id="6" name="图片 5"/>
          <p:cNvPicPr>
            <a:picLocks noChangeAspect="1"/>
          </p:cNvPicPr>
          <p:nvPr/>
        </p:nvPicPr>
        <p:blipFill>
          <a:blip r:embed="rId3"/>
          <a:stretch>
            <a:fillRect/>
          </a:stretch>
        </p:blipFill>
        <p:spPr>
          <a:xfrm>
            <a:off x="456679" y="3969143"/>
            <a:ext cx="10222863" cy="14859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a:t>
            </a:r>
            <a:endParaRPr lang="zh-CN" altLang="en-US"/>
          </a:p>
        </p:txBody>
      </p:sp>
      <p:pic>
        <p:nvPicPr>
          <p:cNvPr id="7" name="图片 6"/>
          <p:cNvPicPr>
            <a:picLocks noChangeAspect="1"/>
          </p:cNvPicPr>
          <p:nvPr/>
        </p:nvPicPr>
        <p:blipFill>
          <a:blip r:embed="rId1"/>
          <a:stretch>
            <a:fillRect/>
          </a:stretch>
        </p:blipFill>
        <p:spPr>
          <a:xfrm>
            <a:off x="694879" y="1422403"/>
            <a:ext cx="10553890" cy="1176978"/>
          </a:xfrm>
          <a:prstGeom prst="rect">
            <a:avLst/>
          </a:prstGeom>
        </p:spPr>
      </p:pic>
      <p:pic>
        <p:nvPicPr>
          <p:cNvPr id="8" name="图片 7"/>
          <p:cNvPicPr>
            <a:picLocks noChangeAspect="1"/>
          </p:cNvPicPr>
          <p:nvPr/>
        </p:nvPicPr>
        <p:blipFill>
          <a:blip r:embed="rId2"/>
          <a:stretch>
            <a:fillRect/>
          </a:stretch>
        </p:blipFill>
        <p:spPr>
          <a:xfrm>
            <a:off x="862106" y="2733050"/>
            <a:ext cx="9198747" cy="1642633"/>
          </a:xfrm>
          <a:prstGeom prst="rect">
            <a:avLst/>
          </a:prstGeom>
        </p:spPr>
      </p:pic>
      <p:pic>
        <p:nvPicPr>
          <p:cNvPr id="9" name="图片 8"/>
          <p:cNvPicPr>
            <a:picLocks noChangeAspect="1"/>
          </p:cNvPicPr>
          <p:nvPr/>
        </p:nvPicPr>
        <p:blipFill>
          <a:blip r:embed="rId3"/>
          <a:stretch>
            <a:fillRect/>
          </a:stretch>
        </p:blipFill>
        <p:spPr>
          <a:xfrm>
            <a:off x="628891" y="4509353"/>
            <a:ext cx="9665179" cy="1194773"/>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汇编语言的种类</a:t>
            </a:r>
            <a:endParaRPr kumimoji="1" lang="zh-CN" dirty="0"/>
          </a:p>
        </p:txBody>
      </p:sp>
      <p:sp>
        <p:nvSpPr>
          <p:cNvPr id="3" name="内容占位符 2"/>
          <p:cNvSpPr>
            <a:spLocks noGrp="1"/>
          </p:cNvSpPr>
          <p:nvPr>
            <p:ph idx="1"/>
          </p:nvPr>
        </p:nvSpPr>
        <p:spPr/>
        <p:txBody>
          <a:bodyPr>
            <a:normAutofit/>
          </a:bodyPr>
          <a:lstStyle/>
          <a:p>
            <a:r>
              <a:rPr kumimoji="1" lang="zh-CN" altLang="en-US" dirty="0"/>
              <a:t>目前讨论比较多的汇编语言有</a:t>
            </a:r>
            <a:endParaRPr kumimoji="1" lang="en-US" altLang="zh-CN" dirty="0"/>
          </a:p>
          <a:p>
            <a:pPr>
              <a:buFont typeface="Wingdings" panose="05000000000000000000" pitchFamily="2" charset="2"/>
              <a:buChar char="Ø"/>
            </a:pPr>
            <a:r>
              <a:rPr kumimoji="1" lang="en-US" altLang="zh-CN" dirty="0"/>
              <a:t>8086</a:t>
            </a:r>
            <a:r>
              <a:rPr kumimoji="1" lang="zh-CN" altLang="en-US" dirty="0"/>
              <a:t>汇编（</a:t>
            </a:r>
            <a:r>
              <a:rPr kumimoji="1" lang="en-US" altLang="zh-CN" dirty="0"/>
              <a:t>8086</a:t>
            </a:r>
            <a:r>
              <a:rPr kumimoji="1" lang="zh-CN" altLang="en-US" dirty="0"/>
              <a:t>处理器是</a:t>
            </a:r>
            <a:r>
              <a:rPr kumimoji="1" lang="en-US" altLang="zh-CN" dirty="0"/>
              <a:t>16bit</a:t>
            </a:r>
            <a:r>
              <a:rPr kumimoji="1" lang="zh-CN" altLang="en-US" dirty="0"/>
              <a:t>的</a:t>
            </a:r>
            <a:r>
              <a:rPr kumimoji="1" lang="en-US" altLang="zh-CN" dirty="0"/>
              <a:t>CPU</a:t>
            </a:r>
            <a:r>
              <a:rPr kumimoji="1" lang="zh-CN" altLang="en-US" dirty="0"/>
              <a:t>）</a:t>
            </a:r>
            <a:endParaRPr kumimoji="1" lang="en-US" altLang="zh-CN" dirty="0"/>
          </a:p>
          <a:p>
            <a:pPr>
              <a:buFont typeface="Wingdings" panose="05000000000000000000" pitchFamily="2" charset="2"/>
              <a:buChar char="Ø"/>
            </a:pPr>
            <a:r>
              <a:rPr kumimoji="1" lang="en-US" altLang="zh-CN" dirty="0"/>
              <a:t>Win32</a:t>
            </a:r>
            <a:r>
              <a:rPr kumimoji="1" lang="zh-CN" altLang="en-US" dirty="0"/>
              <a:t>汇编</a:t>
            </a:r>
            <a:endParaRPr kumimoji="1" lang="en-US" altLang="zh-CN" dirty="0"/>
          </a:p>
          <a:p>
            <a:pPr>
              <a:buFont typeface="Wingdings" panose="05000000000000000000" pitchFamily="2" charset="2"/>
              <a:buChar char="Ø"/>
            </a:pPr>
            <a:r>
              <a:rPr kumimoji="1" lang="en-US" altLang="zh-CN" dirty="0"/>
              <a:t>Win64</a:t>
            </a:r>
            <a:r>
              <a:rPr kumimoji="1" lang="zh-CN" altLang="en-US" dirty="0"/>
              <a:t>汇编</a:t>
            </a:r>
            <a:endParaRPr kumimoji="1" lang="en-US" altLang="zh-CN" dirty="0"/>
          </a:p>
          <a:p>
            <a:pPr>
              <a:buFont typeface="Wingdings" panose="05000000000000000000" pitchFamily="2" charset="2"/>
              <a:buChar char="Ø"/>
            </a:pPr>
            <a:r>
              <a:rPr kumimoji="1" lang="en-US" altLang="zh-CN" dirty="0"/>
              <a:t>AT&amp;T</a:t>
            </a:r>
            <a:r>
              <a:rPr kumimoji="1" lang="zh-CN" altLang="en-US" dirty="0"/>
              <a:t>汇编（</a:t>
            </a:r>
            <a:r>
              <a:rPr kumimoji="1" lang="en-US" altLang="zh-CN" dirty="0"/>
              <a:t>Mac</a:t>
            </a:r>
            <a:r>
              <a:rPr kumimoji="1" lang="zh-CN" altLang="en-US" dirty="0"/>
              <a:t>、</a:t>
            </a:r>
            <a:r>
              <a:rPr kumimoji="1" lang="en-US" altLang="zh-CN" dirty="0"/>
              <a:t>iOS</a:t>
            </a:r>
            <a:r>
              <a:rPr kumimoji="1" lang="zh-CN" altLang="en-US" dirty="0"/>
              <a:t>模拟器）</a:t>
            </a:r>
            <a:endParaRPr kumimoji="1" lang="en-US" altLang="zh-CN" dirty="0"/>
          </a:p>
          <a:p>
            <a:pPr>
              <a:buFont typeface="Wingdings" panose="05000000000000000000" pitchFamily="2" charset="2"/>
              <a:buChar char="Ø"/>
            </a:pPr>
            <a:r>
              <a:rPr kumimoji="1" lang="en-US" altLang="zh-CN" dirty="0"/>
              <a:t>ARM</a:t>
            </a:r>
            <a:r>
              <a:rPr kumimoji="1" lang="zh-CN" altLang="en-US" dirty="0"/>
              <a:t>汇编（嵌入式、</a:t>
            </a:r>
            <a:r>
              <a:rPr kumimoji="1" lang="en-US" altLang="zh-CN" dirty="0"/>
              <a:t>iOS</a:t>
            </a:r>
            <a:r>
              <a:rPr kumimoji="1" lang="zh-CN" altLang="en-US" dirty="0"/>
              <a:t>设备）</a:t>
            </a:r>
            <a:endParaRPr kumimoji="1" lang="en-US" altLang="zh-CN" dirty="0"/>
          </a:p>
          <a:p>
            <a:pPr>
              <a:buFont typeface="Wingdings" panose="05000000000000000000" pitchFamily="2" charset="2"/>
              <a:buChar char="Ø"/>
            </a:pPr>
            <a:r>
              <a:rPr kumimoji="1" lang="en-US" altLang="zh-CN" dirty="0"/>
              <a:t>......</a:t>
            </a:r>
            <a:endParaRPr kumimoji="1" lang="en-US" altLang="zh-CN" dirty="0"/>
          </a:p>
          <a:p>
            <a:pPr>
              <a:buFont typeface="Wingdings" panose="05000000000000000000" pitchFamily="2" charset="2"/>
              <a:buChar char="Ø"/>
            </a:pPr>
            <a:endParaRPr kumimoji="1" lang="en-US" altLang="zh-CN" dirty="0"/>
          </a:p>
          <a:p>
            <a:r>
              <a:rPr kumimoji="1" lang="zh-CN" altLang="en-US" dirty="0"/>
              <a:t>入门建议先从学些</a:t>
            </a:r>
            <a:r>
              <a:rPr kumimoji="1" lang="en-US" altLang="zh-CN" dirty="0"/>
              <a:t>8086</a:t>
            </a:r>
            <a:r>
              <a:rPr kumimoji="1" lang="zh-CN" altLang="en-US" dirty="0"/>
              <a:t>汇编开始</a:t>
            </a:r>
            <a:endParaRPr kumimoji="1" lang="en-US" altLang="zh-CN" dirty="0"/>
          </a:p>
          <a:p>
            <a:pPr>
              <a:buFont typeface="Wingdings" panose="05000000000000000000" pitchFamily="2" charset="2"/>
              <a:buChar char="Ø"/>
            </a:pPr>
            <a:r>
              <a:rPr kumimoji="1" lang="zh-CN" altLang="en-US" dirty="0"/>
              <a:t>结构简洁、经典</a:t>
            </a:r>
            <a:endParaRPr kumimoji="1" lang="en-US" altLang="zh-CN" dirty="0"/>
          </a:p>
          <a:p>
            <a:pPr>
              <a:buFont typeface="Wingdings" panose="05000000000000000000" pitchFamily="2" charset="2"/>
              <a:buChar char="Ø"/>
            </a:pPr>
            <a:r>
              <a:rPr kumimoji="1" lang="zh-CN" altLang="en-US" dirty="0"/>
              <a:t>参考书籍：王爽</a:t>
            </a:r>
            <a:r>
              <a:rPr kumimoji="1" lang="en-US" altLang="zh-CN" dirty="0"/>
              <a:t>《</a:t>
            </a:r>
            <a:r>
              <a:rPr kumimoji="1" lang="zh-CN" altLang="en-US" dirty="0"/>
              <a:t>汇编语言</a:t>
            </a:r>
            <a:r>
              <a:rPr kumimoji="1" lang="en-US" altLang="zh-CN" dirty="0"/>
              <a:t>》</a:t>
            </a:r>
            <a:endParaRPr kumimoji="1"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left)">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wipe(left)">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push - pop</a:t>
            </a:r>
            <a:endParaRPr lang="zh-CN" altLang="en-US"/>
          </a:p>
        </p:txBody>
      </p:sp>
      <p:grpSp>
        <p:nvGrpSpPr>
          <p:cNvPr id="12" name="组合 11"/>
          <p:cNvGrpSpPr/>
          <p:nvPr/>
        </p:nvGrpSpPr>
        <p:grpSpPr>
          <a:xfrm>
            <a:off x="694879" y="1281551"/>
            <a:ext cx="8629650" cy="4402811"/>
            <a:chOff x="440654" y="1281551"/>
            <a:chExt cx="8629650" cy="4402811"/>
          </a:xfrm>
        </p:grpSpPr>
        <p:pic>
          <p:nvPicPr>
            <p:cNvPr id="3" name="图片 2"/>
            <p:cNvPicPr>
              <a:picLocks noChangeAspect="1"/>
            </p:cNvPicPr>
            <p:nvPr/>
          </p:nvPicPr>
          <p:blipFill>
            <a:blip r:embed="rId1"/>
            <a:stretch>
              <a:fillRect/>
            </a:stretch>
          </p:blipFill>
          <p:spPr>
            <a:xfrm>
              <a:off x="440654" y="1281551"/>
              <a:ext cx="6257925" cy="1466850"/>
            </a:xfrm>
            <a:prstGeom prst="rect">
              <a:avLst/>
            </a:prstGeom>
          </p:spPr>
        </p:pic>
        <p:pic>
          <p:nvPicPr>
            <p:cNvPr id="8" name="图片 7"/>
            <p:cNvPicPr>
              <a:picLocks noChangeAspect="1"/>
            </p:cNvPicPr>
            <p:nvPr/>
          </p:nvPicPr>
          <p:blipFill>
            <a:blip r:embed="rId2"/>
            <a:stretch>
              <a:fillRect/>
            </a:stretch>
          </p:blipFill>
          <p:spPr>
            <a:xfrm>
              <a:off x="526575" y="2691839"/>
              <a:ext cx="6153150" cy="866775"/>
            </a:xfrm>
            <a:prstGeom prst="rect">
              <a:avLst/>
            </a:prstGeom>
          </p:spPr>
        </p:pic>
        <p:pic>
          <p:nvPicPr>
            <p:cNvPr id="9" name="图片 8"/>
            <p:cNvPicPr>
              <a:picLocks noChangeAspect="1"/>
            </p:cNvPicPr>
            <p:nvPr/>
          </p:nvPicPr>
          <p:blipFill>
            <a:blip r:embed="rId3"/>
            <a:stretch>
              <a:fillRect/>
            </a:stretch>
          </p:blipFill>
          <p:spPr>
            <a:xfrm>
              <a:off x="440654" y="3518351"/>
              <a:ext cx="8629650" cy="876300"/>
            </a:xfrm>
            <a:prstGeom prst="rect">
              <a:avLst/>
            </a:prstGeom>
          </p:spPr>
        </p:pic>
        <p:pic>
          <p:nvPicPr>
            <p:cNvPr id="10" name="图片 9"/>
            <p:cNvPicPr>
              <a:picLocks noChangeAspect="1"/>
            </p:cNvPicPr>
            <p:nvPr/>
          </p:nvPicPr>
          <p:blipFill>
            <a:blip r:embed="rId4"/>
            <a:stretch>
              <a:fillRect/>
            </a:stretch>
          </p:blipFill>
          <p:spPr>
            <a:xfrm>
              <a:off x="459508" y="4432725"/>
              <a:ext cx="5853244" cy="1251637"/>
            </a:xfrm>
            <a:prstGeom prst="rect">
              <a:avLst/>
            </a:prstGeom>
          </p:spPr>
        </p:pic>
      </p:grpSp>
      <p:sp>
        <p:nvSpPr>
          <p:cNvPr id="11" name="矩形 10"/>
          <p:cNvSpPr/>
          <p:nvPr/>
        </p:nvSpPr>
        <p:spPr>
          <a:xfrm>
            <a:off x="6513564" y="1389221"/>
            <a:ext cx="5206875" cy="369332"/>
          </a:xfrm>
          <a:prstGeom prst="rect">
            <a:avLst/>
          </a:prstGeom>
        </p:spPr>
        <p:txBody>
          <a:bodyPr wrap="none">
            <a:spAutoFit/>
          </a:bodyPr>
          <a:lstStyle/>
          <a:p>
            <a:r>
              <a:rPr kumimoji="1" lang="zh-CN" altLang="en-US"/>
              <a:t>在</a:t>
            </a:r>
            <a:r>
              <a:rPr kumimoji="1" lang="en-US" altLang="zh-CN"/>
              <a:t>8086</a:t>
            </a:r>
            <a:r>
              <a:rPr kumimoji="1" lang="zh-CN" altLang="en-US"/>
              <a:t>中，</a:t>
            </a:r>
            <a:r>
              <a:rPr kumimoji="1" lang="en-US" altLang="zh-CN"/>
              <a:t>push</a:t>
            </a:r>
            <a:r>
              <a:rPr kumimoji="1" lang="zh-CN" altLang="en-US"/>
              <a:t>、</a:t>
            </a:r>
            <a:r>
              <a:rPr kumimoji="1" lang="en-US" altLang="zh-CN"/>
              <a:t>pop</a:t>
            </a:r>
            <a:r>
              <a:rPr kumimoji="1" lang="zh-CN" altLang="en-US"/>
              <a:t>操作的数据都是</a:t>
            </a:r>
            <a:r>
              <a:rPr kumimoji="1" lang="en-US" altLang="zh-CN"/>
              <a:t>2</a:t>
            </a:r>
            <a:r>
              <a:rPr kumimoji="1" lang="zh-CN" altLang="en-US"/>
              <a:t>个字节的</a:t>
            </a:r>
            <a:endParaRPr lang="zh-CN" altLang="en-US"/>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endParaRPr lang="zh-CN" altLang="en-US"/>
          </a:p>
        </p:txBody>
      </p:sp>
      <p:pic>
        <p:nvPicPr>
          <p:cNvPr id="4" name="图片 3"/>
          <p:cNvPicPr>
            <a:picLocks noChangeAspect="1"/>
          </p:cNvPicPr>
          <p:nvPr/>
        </p:nvPicPr>
        <p:blipFill>
          <a:blip r:embed="rId1"/>
          <a:stretch>
            <a:fillRect/>
          </a:stretch>
        </p:blipFill>
        <p:spPr>
          <a:xfrm>
            <a:off x="480913" y="1412253"/>
            <a:ext cx="7591425" cy="1714500"/>
          </a:xfrm>
          <a:prstGeom prst="rect">
            <a:avLst/>
          </a:prstGeom>
        </p:spPr>
      </p:pic>
      <p:pic>
        <p:nvPicPr>
          <p:cNvPr id="5" name="图片 4"/>
          <p:cNvPicPr>
            <a:picLocks noChangeAspect="1"/>
          </p:cNvPicPr>
          <p:nvPr/>
        </p:nvPicPr>
        <p:blipFill>
          <a:blip r:embed="rId2"/>
          <a:stretch>
            <a:fillRect/>
          </a:stretch>
        </p:blipFill>
        <p:spPr>
          <a:xfrm>
            <a:off x="8780773" y="1833317"/>
            <a:ext cx="2190750" cy="4152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grpSp>
        <p:nvGrpSpPr>
          <p:cNvPr id="11" name="组合 10"/>
          <p:cNvGrpSpPr/>
          <p:nvPr/>
        </p:nvGrpSpPr>
        <p:grpSpPr>
          <a:xfrm>
            <a:off x="131583" y="1301303"/>
            <a:ext cx="9769949" cy="4623346"/>
            <a:chOff x="131583" y="1301303"/>
            <a:chExt cx="9769949" cy="4623346"/>
          </a:xfrm>
        </p:grpSpPr>
        <p:pic>
          <p:nvPicPr>
            <p:cNvPr id="6" name="图片 5"/>
            <p:cNvPicPr>
              <a:picLocks noChangeAspect="1"/>
            </p:cNvPicPr>
            <p:nvPr/>
          </p:nvPicPr>
          <p:blipFill>
            <a:blip r:embed="rId1"/>
            <a:stretch>
              <a:fillRect/>
            </a:stretch>
          </p:blipFill>
          <p:spPr>
            <a:xfrm>
              <a:off x="131583" y="1301303"/>
              <a:ext cx="7353299" cy="3649813"/>
            </a:xfrm>
            <a:prstGeom prst="rect">
              <a:avLst/>
            </a:prstGeom>
          </p:spPr>
        </p:pic>
        <p:grpSp>
          <p:nvGrpSpPr>
            <p:cNvPr id="9" name="组合 8"/>
            <p:cNvGrpSpPr/>
            <p:nvPr/>
          </p:nvGrpSpPr>
          <p:grpSpPr>
            <a:xfrm>
              <a:off x="7720307" y="1316667"/>
              <a:ext cx="2181225" cy="4607982"/>
              <a:chOff x="7720307" y="1316667"/>
              <a:chExt cx="2181225" cy="4607982"/>
            </a:xfrm>
          </p:grpSpPr>
          <p:pic>
            <p:nvPicPr>
              <p:cNvPr id="7" name="图片 6"/>
              <p:cNvPicPr>
                <a:picLocks noChangeAspect="1"/>
              </p:cNvPicPr>
              <p:nvPr/>
            </p:nvPicPr>
            <p:blipFill>
              <a:blip r:embed="rId2"/>
              <a:stretch>
                <a:fillRect/>
              </a:stretch>
            </p:blipFill>
            <p:spPr>
              <a:xfrm>
                <a:off x="7720307" y="1316667"/>
                <a:ext cx="2181225" cy="3848100"/>
              </a:xfrm>
              <a:prstGeom prst="rect">
                <a:avLst/>
              </a:prstGeom>
            </p:spPr>
          </p:pic>
          <p:pic>
            <p:nvPicPr>
              <p:cNvPr id="8" name="图片 7"/>
              <p:cNvPicPr>
                <a:picLocks noChangeAspect="1"/>
              </p:cNvPicPr>
              <p:nvPr/>
            </p:nvPicPr>
            <p:blipFill>
              <a:blip r:embed="rId3"/>
              <a:stretch>
                <a:fillRect/>
              </a:stretch>
            </p:blipFill>
            <p:spPr>
              <a:xfrm>
                <a:off x="7851840" y="5029299"/>
                <a:ext cx="1352550" cy="895350"/>
              </a:xfrm>
              <a:prstGeom prst="rect">
                <a:avLst/>
              </a:prstGeom>
            </p:spPr>
          </p:pic>
        </p:grpSp>
      </p:grpSp>
      <p:sp>
        <p:nvSpPr>
          <p:cNvPr id="10" name="文本框 9"/>
          <p:cNvSpPr txBox="1"/>
          <p:nvPr/>
        </p:nvSpPr>
        <p:spPr>
          <a:xfrm>
            <a:off x="7851840" y="2062863"/>
            <a:ext cx="1503745" cy="1323439"/>
          </a:xfrm>
          <a:prstGeom prst="rect">
            <a:avLst/>
          </a:prstGeom>
          <a:noFill/>
        </p:spPr>
        <p:txBody>
          <a:bodyPr wrap="none" rtlCol="0">
            <a:spAutoFit/>
          </a:bodyPr>
          <a:lstStyle/>
          <a:p>
            <a:r>
              <a:rPr lang="en-US" altLang="zh-CN" sz="1600">
                <a:solidFill>
                  <a:srgbClr val="FF0000"/>
                </a:solidFill>
              </a:rPr>
              <a:t>mov ax,2000H</a:t>
            </a:r>
            <a:endParaRPr lang="en-US" altLang="zh-CN" sz="1600">
              <a:solidFill>
                <a:srgbClr val="FF0000"/>
              </a:solidFill>
            </a:endParaRPr>
          </a:p>
          <a:p>
            <a:endParaRPr lang="en-US" altLang="zh-CN" sz="1600">
              <a:solidFill>
                <a:srgbClr val="FF0000"/>
              </a:solidFill>
            </a:endParaRPr>
          </a:p>
          <a:p>
            <a:r>
              <a:rPr lang="en-US" altLang="zh-CN" sz="1600">
                <a:solidFill>
                  <a:srgbClr val="FF0000"/>
                </a:solidFill>
              </a:rPr>
              <a:t>mov ss,ax</a:t>
            </a:r>
            <a:endParaRPr lang="en-US" altLang="zh-CN" sz="1600">
              <a:solidFill>
                <a:srgbClr val="FF0000"/>
              </a:solidFill>
            </a:endParaRPr>
          </a:p>
          <a:p>
            <a:endParaRPr lang="en-US" altLang="zh-CN" sz="1600">
              <a:solidFill>
                <a:srgbClr val="FF0000"/>
              </a:solidFill>
            </a:endParaRPr>
          </a:p>
          <a:p>
            <a:r>
              <a:rPr lang="en-US" altLang="zh-CN" sz="1600">
                <a:solidFill>
                  <a:srgbClr val="FF0000"/>
                </a:solidFill>
              </a:rPr>
              <a:t>mov sp,10H</a:t>
            </a:r>
            <a:endParaRPr lang="zh-CN" altLang="en-US" sz="16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grpSp>
        <p:nvGrpSpPr>
          <p:cNvPr id="12" name="组合 11"/>
          <p:cNvGrpSpPr/>
          <p:nvPr/>
        </p:nvGrpSpPr>
        <p:grpSpPr>
          <a:xfrm>
            <a:off x="509047" y="1301303"/>
            <a:ext cx="9144001" cy="4916926"/>
            <a:chOff x="358218" y="1350516"/>
            <a:chExt cx="10363200" cy="5866550"/>
          </a:xfrm>
        </p:grpSpPr>
        <p:pic>
          <p:nvPicPr>
            <p:cNvPr id="3" name="图片 2"/>
            <p:cNvPicPr>
              <a:picLocks noChangeAspect="1"/>
            </p:cNvPicPr>
            <p:nvPr/>
          </p:nvPicPr>
          <p:blipFill>
            <a:blip r:embed="rId1"/>
            <a:stretch>
              <a:fillRect/>
            </a:stretch>
          </p:blipFill>
          <p:spPr>
            <a:xfrm>
              <a:off x="358218" y="1350516"/>
              <a:ext cx="10363200" cy="847725"/>
            </a:xfrm>
            <a:prstGeom prst="rect">
              <a:avLst/>
            </a:prstGeom>
          </p:spPr>
        </p:pic>
        <p:pic>
          <p:nvPicPr>
            <p:cNvPr id="4" name="图片 3"/>
            <p:cNvPicPr>
              <a:picLocks noChangeAspect="1"/>
            </p:cNvPicPr>
            <p:nvPr/>
          </p:nvPicPr>
          <p:blipFill>
            <a:blip r:embed="rId2"/>
            <a:stretch>
              <a:fillRect/>
            </a:stretch>
          </p:blipFill>
          <p:spPr>
            <a:xfrm>
              <a:off x="612840" y="2198241"/>
              <a:ext cx="7239000" cy="4371975"/>
            </a:xfrm>
            <a:prstGeom prst="rect">
              <a:avLst/>
            </a:prstGeom>
          </p:spPr>
        </p:pic>
        <p:pic>
          <p:nvPicPr>
            <p:cNvPr id="5" name="图片 4"/>
            <p:cNvPicPr>
              <a:picLocks noChangeAspect="1"/>
            </p:cNvPicPr>
            <p:nvPr/>
          </p:nvPicPr>
          <p:blipFill>
            <a:blip r:embed="rId3"/>
            <a:stretch>
              <a:fillRect/>
            </a:stretch>
          </p:blipFill>
          <p:spPr>
            <a:xfrm>
              <a:off x="7851840" y="1949741"/>
              <a:ext cx="2457450" cy="5267325"/>
            </a:xfrm>
            <a:prstGeom prst="rect">
              <a:avLst/>
            </a:prstGeom>
          </p:spPr>
        </p:pic>
      </p:grpSp>
      <p:sp>
        <p:nvSpPr>
          <p:cNvPr id="10" name="文本框 9"/>
          <p:cNvSpPr txBox="1"/>
          <p:nvPr/>
        </p:nvSpPr>
        <p:spPr>
          <a:xfrm>
            <a:off x="7215609" y="2392801"/>
            <a:ext cx="1503745" cy="1323439"/>
          </a:xfrm>
          <a:prstGeom prst="rect">
            <a:avLst/>
          </a:prstGeom>
          <a:noFill/>
        </p:spPr>
        <p:txBody>
          <a:bodyPr wrap="none" rtlCol="0">
            <a:spAutoFit/>
          </a:bodyPr>
          <a:lstStyle/>
          <a:p>
            <a:r>
              <a:rPr lang="en-US" altLang="zh-CN" sz="1600">
                <a:solidFill>
                  <a:srgbClr val="FF0000"/>
                </a:solidFill>
              </a:rPr>
              <a:t>mov ax,1000H</a:t>
            </a:r>
            <a:endParaRPr lang="en-US" altLang="zh-CN" sz="1600">
              <a:solidFill>
                <a:srgbClr val="FF0000"/>
              </a:solidFill>
            </a:endParaRPr>
          </a:p>
          <a:p>
            <a:endParaRPr lang="en-US" altLang="zh-CN" sz="1600">
              <a:solidFill>
                <a:srgbClr val="FF0000"/>
              </a:solidFill>
            </a:endParaRPr>
          </a:p>
          <a:p>
            <a:r>
              <a:rPr lang="en-US" altLang="zh-CN" sz="1600">
                <a:solidFill>
                  <a:srgbClr val="FF0000"/>
                </a:solidFill>
              </a:rPr>
              <a:t>mov ss,ax</a:t>
            </a:r>
            <a:endParaRPr lang="en-US" altLang="zh-CN" sz="1600">
              <a:solidFill>
                <a:srgbClr val="FF0000"/>
              </a:solidFill>
            </a:endParaRPr>
          </a:p>
          <a:p>
            <a:endParaRPr lang="en-US" altLang="zh-CN" sz="1600">
              <a:solidFill>
                <a:srgbClr val="FF0000"/>
              </a:solidFill>
            </a:endParaRPr>
          </a:p>
          <a:p>
            <a:r>
              <a:rPr lang="en-US" altLang="zh-CN" sz="1600">
                <a:solidFill>
                  <a:srgbClr val="FF0000"/>
                </a:solidFill>
              </a:rPr>
              <a:t>mov sp,0H</a:t>
            </a:r>
            <a:endParaRPr lang="zh-CN" altLang="en-US" sz="16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段的总结</a:t>
            </a:r>
            <a:endParaRPr kumimoji="1" lang="zh-CN" dirty="0"/>
          </a:p>
        </p:txBody>
      </p:sp>
      <p:pic>
        <p:nvPicPr>
          <p:cNvPr id="6" name="图片 5"/>
          <p:cNvPicPr>
            <a:picLocks noChangeAspect="1"/>
          </p:cNvPicPr>
          <p:nvPr/>
        </p:nvPicPr>
        <p:blipFill>
          <a:blip r:embed="rId1"/>
          <a:stretch>
            <a:fillRect/>
          </a:stretch>
        </p:blipFill>
        <p:spPr>
          <a:xfrm>
            <a:off x="628650" y="1452862"/>
            <a:ext cx="5467350" cy="1219200"/>
          </a:xfrm>
          <a:prstGeom prst="rect">
            <a:avLst/>
          </a:prstGeom>
        </p:spPr>
      </p:pic>
      <p:pic>
        <p:nvPicPr>
          <p:cNvPr id="7" name="图片 6"/>
          <p:cNvPicPr>
            <a:picLocks noChangeAspect="1"/>
          </p:cNvPicPr>
          <p:nvPr/>
        </p:nvPicPr>
        <p:blipFill>
          <a:blip r:embed="rId2"/>
          <a:stretch>
            <a:fillRect/>
          </a:stretch>
        </p:blipFill>
        <p:spPr>
          <a:xfrm>
            <a:off x="628650" y="2823622"/>
            <a:ext cx="10172700" cy="22288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第一个完整的汇编程序</a:t>
            </a:r>
            <a:endParaRPr kumimoji="1" lang="zh-CN" dirty="0"/>
          </a:p>
        </p:txBody>
      </p:sp>
      <p:sp>
        <p:nvSpPr>
          <p:cNvPr id="3" name="内容占位符 2"/>
          <p:cNvSpPr>
            <a:spLocks noGrp="1"/>
          </p:cNvSpPr>
          <p:nvPr>
            <p:ph idx="1"/>
          </p:nvPr>
        </p:nvSpPr>
        <p:spPr>
          <a:xfrm>
            <a:off x="664639" y="1358376"/>
            <a:ext cx="10838132" cy="2501438"/>
          </a:xfrm>
        </p:spPr>
        <p:txBody>
          <a:bodyPr>
            <a:normAutofit/>
          </a:bodyPr>
          <a:lstStyle/>
          <a:p>
            <a:r>
              <a:rPr kumimoji="1" lang="zh-CN" altLang="en-US"/>
              <a:t>前面的实验都是利用</a:t>
            </a:r>
            <a:r>
              <a:rPr kumimoji="1" lang="en-US" altLang="zh-CN"/>
              <a:t>Debug</a:t>
            </a:r>
            <a:r>
              <a:rPr kumimoji="1" lang="zh-CN" altLang="en-US"/>
              <a:t>程序进行模拟测试的，并没有编写一个完整的汇编程序</a:t>
            </a:r>
            <a:endParaRPr kumimoji="1" lang="en-US" altLang="zh-CN"/>
          </a:p>
          <a:p>
            <a:pPr marL="0" indent="0">
              <a:buNone/>
            </a:pPr>
            <a:endParaRPr kumimoji="1" lang="en-US" altLang="zh-CN"/>
          </a:p>
          <a:p>
            <a:r>
              <a:rPr kumimoji="1" lang="zh-CN" altLang="en-US"/>
              <a:t>使用汇编语言编写一个完整的程序，步骤大致如下</a:t>
            </a:r>
            <a:endParaRPr kumimoji="1" lang="en-US" altLang="zh-CN"/>
          </a:p>
          <a:p>
            <a:pPr>
              <a:buFont typeface="Wingdings" panose="05000000000000000000" pitchFamily="2" charset="2"/>
              <a:buChar char="Ø"/>
            </a:pPr>
            <a:r>
              <a:rPr kumimoji="1" lang="zh-CN" altLang="en-US"/>
              <a:t>编写源代码，文件名拓展名为</a:t>
            </a:r>
            <a:r>
              <a:rPr kumimoji="1" lang="en-US" altLang="zh-CN"/>
              <a:t>.asm</a:t>
            </a:r>
            <a:endParaRPr kumimoji="1" lang="en-US" altLang="zh-CN"/>
          </a:p>
          <a:p>
            <a:pPr>
              <a:buFont typeface="Wingdings" panose="05000000000000000000" pitchFamily="2" charset="2"/>
              <a:buChar char="Ø"/>
            </a:pPr>
            <a:r>
              <a:rPr kumimoji="1" lang="zh-CN" altLang="en-US"/>
              <a:t>编译、链接（可以使用微软的</a:t>
            </a:r>
            <a:r>
              <a:rPr kumimoji="1" lang="en-US" altLang="zh-CN"/>
              <a:t>MASM</a:t>
            </a:r>
            <a:r>
              <a:rPr kumimoji="1" lang="zh-CN" altLang="en-US"/>
              <a:t>编译器）</a:t>
            </a:r>
            <a:endParaRPr kumimoji="1" lang="en-US" altLang="zh-CN"/>
          </a:p>
          <a:p>
            <a:pPr>
              <a:buFont typeface="Wingdings" panose="05000000000000000000" pitchFamily="2" charset="2"/>
              <a:buChar char="Ø"/>
            </a:pPr>
            <a:r>
              <a:rPr kumimoji="1" lang="zh-CN" altLang="en-US"/>
              <a:t>调试、运行</a:t>
            </a:r>
            <a:endParaRPr kumimoji="1" lang="en-US" altLang="zh-CN"/>
          </a:p>
          <a:p>
            <a:pPr marL="0" indent="0">
              <a:buNone/>
            </a:pPr>
            <a:endParaRPr kumimoji="1" lang="en-US" altLang="zh-CN"/>
          </a:p>
        </p:txBody>
      </p:sp>
      <p:pic>
        <p:nvPicPr>
          <p:cNvPr id="4" name="图片 3"/>
          <p:cNvPicPr>
            <a:picLocks noChangeAspect="1"/>
          </p:cNvPicPr>
          <p:nvPr/>
        </p:nvPicPr>
        <p:blipFill>
          <a:blip r:embed="rId1"/>
          <a:stretch>
            <a:fillRect/>
          </a:stretch>
        </p:blipFill>
        <p:spPr>
          <a:xfrm>
            <a:off x="289650" y="4095551"/>
            <a:ext cx="3283018" cy="452830"/>
          </a:xfrm>
          <a:prstGeom prst="rect">
            <a:avLst/>
          </a:prstGeom>
        </p:spPr>
      </p:pic>
      <p:pic>
        <p:nvPicPr>
          <p:cNvPr id="6" name="图片 5"/>
          <p:cNvPicPr>
            <a:picLocks noChangeAspect="1"/>
          </p:cNvPicPr>
          <p:nvPr/>
        </p:nvPicPr>
        <p:blipFill>
          <a:blip r:embed="rId2"/>
          <a:stretch>
            <a:fillRect/>
          </a:stretch>
        </p:blipFill>
        <p:spPr>
          <a:xfrm>
            <a:off x="4978794" y="4100313"/>
            <a:ext cx="2571430" cy="436658"/>
          </a:xfrm>
          <a:prstGeom prst="rect">
            <a:avLst/>
          </a:prstGeom>
        </p:spPr>
      </p:pic>
      <p:pic>
        <p:nvPicPr>
          <p:cNvPr id="7" name="图片 6"/>
          <p:cNvPicPr>
            <a:picLocks noChangeAspect="1"/>
          </p:cNvPicPr>
          <p:nvPr/>
        </p:nvPicPr>
        <p:blipFill>
          <a:blip r:embed="rId3"/>
          <a:stretch>
            <a:fillRect/>
          </a:stretch>
        </p:blipFill>
        <p:spPr>
          <a:xfrm>
            <a:off x="9426167" y="4084141"/>
            <a:ext cx="2716980" cy="452830"/>
          </a:xfrm>
          <a:prstGeom prst="rect">
            <a:avLst/>
          </a:prstGeom>
        </p:spPr>
      </p:pic>
      <p:grpSp>
        <p:nvGrpSpPr>
          <p:cNvPr id="28" name="组合 27"/>
          <p:cNvGrpSpPr/>
          <p:nvPr/>
        </p:nvGrpSpPr>
        <p:grpSpPr>
          <a:xfrm>
            <a:off x="2777075" y="3945878"/>
            <a:ext cx="2306914" cy="372764"/>
            <a:chOff x="2777075" y="4106137"/>
            <a:chExt cx="2306914" cy="372764"/>
          </a:xfrm>
        </p:grpSpPr>
        <p:cxnSp>
          <p:nvCxnSpPr>
            <p:cNvPr id="9" name="直接箭头连接符 8"/>
            <p:cNvCxnSpPr/>
            <p:nvPr/>
          </p:nvCxnSpPr>
          <p:spPr>
            <a:xfrm flipV="1">
              <a:off x="2846893" y="4470815"/>
              <a:ext cx="2237096" cy="8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2777075" y="4106137"/>
              <a:ext cx="2306914" cy="338554"/>
            </a:xfrm>
            <a:prstGeom prst="rect">
              <a:avLst/>
            </a:prstGeom>
            <a:noFill/>
          </p:spPr>
          <p:txBody>
            <a:bodyPr wrap="none" rtlCol="0">
              <a:spAutoFit/>
            </a:bodyPr>
            <a:lstStyle/>
            <a:p>
              <a:r>
                <a:rPr lang="en-US" altLang="zh-CN" sz="1600" dirty="0"/>
                <a:t>masm HelloWorld.asm</a:t>
              </a:r>
              <a:endParaRPr lang="zh-CN" altLang="en-US" sz="1600" dirty="0"/>
            </a:p>
          </p:txBody>
        </p:sp>
      </p:grpSp>
      <p:grpSp>
        <p:nvGrpSpPr>
          <p:cNvPr id="29" name="组合 28"/>
          <p:cNvGrpSpPr/>
          <p:nvPr/>
        </p:nvGrpSpPr>
        <p:grpSpPr>
          <a:xfrm>
            <a:off x="7331162" y="3934874"/>
            <a:ext cx="2113859" cy="383768"/>
            <a:chOff x="7331162" y="4095133"/>
            <a:chExt cx="2113859" cy="383768"/>
          </a:xfrm>
        </p:grpSpPr>
        <p:cxnSp>
          <p:nvCxnSpPr>
            <p:cNvPr id="20" name="直接箭头连接符 19"/>
            <p:cNvCxnSpPr/>
            <p:nvPr/>
          </p:nvCxnSpPr>
          <p:spPr>
            <a:xfrm>
              <a:off x="7381188" y="4478901"/>
              <a:ext cx="20638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7331162" y="4095133"/>
              <a:ext cx="2070888" cy="338554"/>
            </a:xfrm>
            <a:prstGeom prst="rect">
              <a:avLst/>
            </a:prstGeom>
            <a:noFill/>
          </p:spPr>
          <p:txBody>
            <a:bodyPr wrap="none" rtlCol="0">
              <a:spAutoFit/>
            </a:bodyPr>
            <a:lstStyle/>
            <a:p>
              <a:r>
                <a:rPr lang="en-US" altLang="zh-CN" sz="1600" dirty="0"/>
                <a:t>lnik </a:t>
              </a:r>
              <a:r>
                <a:rPr lang="en-US" altLang="zh-CN" sz="1600" dirty="0" smtClean="0"/>
                <a:t>HelloWorld.obj</a:t>
              </a:r>
              <a:endParaRPr lang="zh-CN" altLang="en-US" sz="1600" dirty="0"/>
            </a:p>
          </p:txBody>
        </p:sp>
      </p:grpSp>
      <p:pic>
        <p:nvPicPr>
          <p:cNvPr id="25" name="图片 24"/>
          <p:cNvPicPr>
            <a:picLocks noChangeAspect="1"/>
          </p:cNvPicPr>
          <p:nvPr/>
        </p:nvPicPr>
        <p:blipFill>
          <a:blip r:embed="rId4"/>
          <a:stretch>
            <a:fillRect/>
          </a:stretch>
        </p:blipFill>
        <p:spPr>
          <a:xfrm>
            <a:off x="4666024" y="5018754"/>
            <a:ext cx="2382871" cy="737242"/>
          </a:xfrm>
          <a:prstGeom prst="rect">
            <a:avLst/>
          </a:prstGeom>
        </p:spPr>
      </p:pic>
      <p:pic>
        <p:nvPicPr>
          <p:cNvPr id="33" name="图片 32"/>
          <p:cNvPicPr>
            <a:picLocks noChangeAspect="1"/>
          </p:cNvPicPr>
          <p:nvPr/>
        </p:nvPicPr>
        <p:blipFill>
          <a:blip r:embed="rId1"/>
          <a:stretch>
            <a:fillRect/>
          </a:stretch>
        </p:blipFill>
        <p:spPr>
          <a:xfrm>
            <a:off x="304671" y="5181575"/>
            <a:ext cx="3283018" cy="452830"/>
          </a:xfrm>
          <a:prstGeom prst="rect">
            <a:avLst/>
          </a:prstGeom>
        </p:spPr>
      </p:pic>
      <p:grpSp>
        <p:nvGrpSpPr>
          <p:cNvPr id="32" name="组合 31"/>
          <p:cNvGrpSpPr/>
          <p:nvPr/>
        </p:nvGrpSpPr>
        <p:grpSpPr>
          <a:xfrm>
            <a:off x="2777075" y="5080636"/>
            <a:ext cx="1984710" cy="372045"/>
            <a:chOff x="2777075" y="5108917"/>
            <a:chExt cx="1984710" cy="372045"/>
          </a:xfrm>
        </p:grpSpPr>
        <p:sp>
          <p:nvSpPr>
            <p:cNvPr id="26" name="文本框 25"/>
            <p:cNvSpPr txBox="1"/>
            <p:nvPr/>
          </p:nvSpPr>
          <p:spPr>
            <a:xfrm>
              <a:off x="2777075" y="5108917"/>
              <a:ext cx="1984710" cy="338554"/>
            </a:xfrm>
            <a:prstGeom prst="rect">
              <a:avLst/>
            </a:prstGeom>
            <a:noFill/>
          </p:spPr>
          <p:txBody>
            <a:bodyPr wrap="none" rtlCol="0">
              <a:spAutoFit/>
            </a:bodyPr>
            <a:lstStyle/>
            <a:p>
              <a:r>
                <a:rPr lang="en-US" altLang="zh-CN" sz="1600" dirty="0"/>
                <a:t>ml HelloWorld.asm</a:t>
              </a:r>
              <a:endParaRPr lang="zh-CN" altLang="en-US" sz="1600" dirty="0"/>
            </a:p>
          </p:txBody>
        </p:sp>
        <p:cxnSp>
          <p:nvCxnSpPr>
            <p:cNvPr id="27" name="直接箭头连接符 26"/>
            <p:cNvCxnSpPr/>
            <p:nvPr/>
          </p:nvCxnSpPr>
          <p:spPr>
            <a:xfrm>
              <a:off x="2846893" y="5480962"/>
              <a:ext cx="19148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34" name="图片 33"/>
          <p:cNvPicPr>
            <a:picLocks noChangeAspect="1"/>
          </p:cNvPicPr>
          <p:nvPr/>
        </p:nvPicPr>
        <p:blipFill>
          <a:blip r:embed="rId5"/>
          <a:stretch>
            <a:fillRect/>
          </a:stretch>
        </p:blipFill>
        <p:spPr>
          <a:xfrm>
            <a:off x="8175149" y="5811839"/>
            <a:ext cx="3552825" cy="628650"/>
          </a:xfrm>
          <a:prstGeom prst="rect">
            <a:avLst/>
          </a:prstGeom>
        </p:spPr>
      </p:pic>
      <p:cxnSp>
        <p:nvCxnSpPr>
          <p:cNvPr id="36" name="直接箭头连接符 35"/>
          <p:cNvCxnSpPr/>
          <p:nvPr/>
        </p:nvCxnSpPr>
        <p:spPr>
          <a:xfrm>
            <a:off x="6787299" y="5387375"/>
            <a:ext cx="2422689" cy="3686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直接箭头连接符 36"/>
          <p:cNvCxnSpPr/>
          <p:nvPr/>
        </p:nvCxnSpPr>
        <p:spPr>
          <a:xfrm flipH="1">
            <a:off x="9584977" y="4668698"/>
            <a:ext cx="1157437" cy="10872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文本框 39"/>
          <p:cNvSpPr txBox="1"/>
          <p:nvPr/>
        </p:nvSpPr>
        <p:spPr>
          <a:xfrm>
            <a:off x="8944601" y="5216450"/>
            <a:ext cx="646331" cy="369332"/>
          </a:xfrm>
          <a:prstGeom prst="rect">
            <a:avLst/>
          </a:prstGeom>
          <a:noFill/>
        </p:spPr>
        <p:txBody>
          <a:bodyPr wrap="none" rtlCol="0">
            <a:spAutoFit/>
          </a:bodyPr>
          <a:lstStyle/>
          <a:p>
            <a:r>
              <a:rPr lang="zh-CN" altLang="en-US"/>
              <a:t>运行</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par>
                                <p:cTn id="76" presetID="22" presetClass="entr" presetSubtype="2"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right)">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left)">
                                      <p:cBhvr>
                                        <p:cTn id="8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汇编语言的组成</a:t>
            </a:r>
            <a:endParaRPr kumimoji="1" lang="zh-CN" dirty="0"/>
          </a:p>
        </p:txBody>
      </p:sp>
      <p:sp>
        <p:nvSpPr>
          <p:cNvPr id="3" name="内容占位符 2"/>
          <p:cNvSpPr>
            <a:spLocks noGrp="1"/>
          </p:cNvSpPr>
          <p:nvPr>
            <p:ph idx="1"/>
          </p:nvPr>
        </p:nvSpPr>
        <p:spPr>
          <a:xfrm>
            <a:off x="3958624" y="1347279"/>
            <a:ext cx="7593241" cy="4675188"/>
          </a:xfrm>
        </p:spPr>
        <p:txBody>
          <a:bodyPr>
            <a:normAutofit/>
          </a:bodyPr>
          <a:lstStyle/>
          <a:p>
            <a:r>
              <a:rPr kumimoji="1" lang="zh-CN" altLang="en-US"/>
              <a:t>汇编语言由</a:t>
            </a:r>
            <a:r>
              <a:rPr kumimoji="1" lang="en-US" altLang="zh-CN"/>
              <a:t>2</a:t>
            </a:r>
            <a:r>
              <a:rPr kumimoji="1" lang="zh-CN" altLang="en-US"/>
              <a:t>类指令组成</a:t>
            </a:r>
            <a:endParaRPr kumimoji="1" lang="en-US" altLang="zh-CN"/>
          </a:p>
          <a:p>
            <a:pPr>
              <a:buFont typeface="Wingdings" panose="05000000000000000000" pitchFamily="2" charset="2"/>
              <a:buChar char="Ø"/>
            </a:pPr>
            <a:r>
              <a:rPr kumimoji="1" lang="zh-CN" altLang="en-US"/>
              <a:t>汇编指令</a:t>
            </a:r>
            <a:endParaRPr kumimoji="1" lang="en-US" altLang="zh-CN"/>
          </a:p>
          <a:p>
            <a:pPr>
              <a:buFont typeface="Wingdings" panose="05000000000000000000" pitchFamily="2" charset="2"/>
              <a:buChar char="p"/>
            </a:pPr>
            <a:r>
              <a:rPr kumimoji="1" lang="zh-CN" altLang="en-US"/>
              <a:t>如</a:t>
            </a:r>
            <a:r>
              <a:rPr kumimoji="1" lang="en-US" altLang="zh-CN"/>
              <a:t>mov</a:t>
            </a:r>
            <a:r>
              <a:rPr kumimoji="1" lang="zh-CN" altLang="en-US"/>
              <a:t>、</a:t>
            </a:r>
            <a:r>
              <a:rPr kumimoji="1" lang="en-US" altLang="zh-CN"/>
              <a:t>add</a:t>
            </a:r>
            <a:r>
              <a:rPr kumimoji="1" lang="zh-CN" altLang="en-US"/>
              <a:t>、</a:t>
            </a:r>
            <a:r>
              <a:rPr kumimoji="1" lang="en-US" altLang="zh-CN"/>
              <a:t>sub</a:t>
            </a:r>
            <a:r>
              <a:rPr kumimoji="1" lang="zh-CN" altLang="en-US"/>
              <a:t>等</a:t>
            </a:r>
            <a:endParaRPr kumimoji="1" lang="en-US" altLang="zh-CN"/>
          </a:p>
          <a:p>
            <a:pPr>
              <a:buFont typeface="Wingdings" panose="05000000000000000000" pitchFamily="2" charset="2"/>
              <a:buChar char="p"/>
            </a:pPr>
            <a:r>
              <a:rPr kumimoji="1" lang="zh-CN" altLang="en-US">
                <a:solidFill>
                  <a:srgbClr val="FF0000"/>
                </a:solidFill>
              </a:rPr>
              <a:t>有</a:t>
            </a:r>
            <a:r>
              <a:rPr kumimoji="1" lang="zh-CN" altLang="en-US"/>
              <a:t>对应的机器指令，可以被编译为机器指令，最终被</a:t>
            </a:r>
            <a:r>
              <a:rPr kumimoji="1" lang="en-US" altLang="zh-CN"/>
              <a:t>CPU</a:t>
            </a:r>
            <a:r>
              <a:rPr kumimoji="1" lang="zh-CN" altLang="en-US"/>
              <a:t>执行</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zh-CN" altLang="en-US"/>
              <a:t>伪指令</a:t>
            </a:r>
            <a:endParaRPr kumimoji="1" lang="en-US" altLang="zh-CN"/>
          </a:p>
          <a:p>
            <a:pPr>
              <a:buFont typeface="Wingdings" panose="05000000000000000000" pitchFamily="2" charset="2"/>
              <a:buChar char="p"/>
            </a:pPr>
            <a:r>
              <a:rPr kumimoji="1" lang="zh-CN" altLang="en-US"/>
              <a:t>如</a:t>
            </a:r>
            <a:r>
              <a:rPr kumimoji="1" lang="en-US" altLang="zh-CN"/>
              <a:t>assume</a:t>
            </a:r>
            <a:r>
              <a:rPr kumimoji="1" lang="zh-CN" altLang="en-US"/>
              <a:t>、</a:t>
            </a:r>
            <a:r>
              <a:rPr lang="en-US" altLang="zh-CN"/>
              <a:t> segment</a:t>
            </a:r>
            <a:r>
              <a:rPr lang="zh-CN" altLang="en-US"/>
              <a:t>、</a:t>
            </a:r>
            <a:r>
              <a:rPr lang="en-US" altLang="zh-CN"/>
              <a:t>ends</a:t>
            </a:r>
            <a:r>
              <a:rPr lang="zh-CN" altLang="en-US"/>
              <a:t>、</a:t>
            </a:r>
            <a:r>
              <a:rPr lang="en-US" altLang="zh-CN"/>
              <a:t>end</a:t>
            </a:r>
            <a:r>
              <a:rPr lang="zh-CN" altLang="en-US"/>
              <a:t>等</a:t>
            </a:r>
            <a:endParaRPr kumimoji="1" lang="en-US" altLang="zh-CN"/>
          </a:p>
          <a:p>
            <a:pPr>
              <a:buFont typeface="Wingdings" panose="05000000000000000000" pitchFamily="2" charset="2"/>
              <a:buChar char="p"/>
            </a:pPr>
            <a:r>
              <a:rPr kumimoji="1" lang="zh-CN" altLang="en-US">
                <a:solidFill>
                  <a:srgbClr val="FF0000"/>
                </a:solidFill>
              </a:rPr>
              <a:t>没有</a:t>
            </a:r>
            <a:r>
              <a:rPr kumimoji="1" lang="zh-CN" altLang="en-US"/>
              <a:t>对应的机器指令，由编译器解析，最终不被</a:t>
            </a:r>
            <a:r>
              <a:rPr kumimoji="1" lang="en-US" altLang="zh-CN"/>
              <a:t>CPU</a:t>
            </a:r>
            <a:r>
              <a:rPr kumimoji="1" lang="zh-CN" altLang="en-US"/>
              <a:t>执行</a:t>
            </a:r>
            <a:endParaRPr kumimoji="1" lang="en-US" altLang="zh-CN"/>
          </a:p>
          <a:p>
            <a:pPr>
              <a:buFont typeface="Wingdings" panose="05000000000000000000" pitchFamily="2" charset="2"/>
              <a:buChar char="p"/>
            </a:pPr>
            <a:endParaRPr kumimoji="1" lang="en-US" altLang="zh-CN"/>
          </a:p>
          <a:p>
            <a:r>
              <a:rPr kumimoji="1" lang="zh-CN" altLang="en-US"/>
              <a:t>注释以分号开头</a:t>
            </a:r>
            <a:endParaRPr kumimoji="1" lang="en-US" altLang="zh-CN"/>
          </a:p>
        </p:txBody>
      </p:sp>
      <p:pic>
        <p:nvPicPr>
          <p:cNvPr id="5" name="图片 4"/>
          <p:cNvPicPr>
            <a:picLocks noChangeAspect="1"/>
          </p:cNvPicPr>
          <p:nvPr/>
        </p:nvPicPr>
        <p:blipFill>
          <a:blip r:embed="rId1"/>
          <a:stretch>
            <a:fillRect/>
          </a:stretch>
        </p:blipFill>
        <p:spPr>
          <a:xfrm>
            <a:off x="491372" y="1347279"/>
            <a:ext cx="2819400" cy="3752850"/>
          </a:xfrm>
          <a:prstGeom prst="rect">
            <a:avLst/>
          </a:prstGeom>
        </p:spPr>
      </p:pic>
      <p:pic>
        <p:nvPicPr>
          <p:cNvPr id="6" name="图片 5"/>
          <p:cNvPicPr>
            <a:picLocks noChangeAspect="1"/>
          </p:cNvPicPr>
          <p:nvPr/>
        </p:nvPicPr>
        <p:blipFill>
          <a:blip r:embed="rId2"/>
          <a:stretch>
            <a:fillRect/>
          </a:stretch>
        </p:blipFill>
        <p:spPr>
          <a:xfrm>
            <a:off x="6361521" y="4714482"/>
            <a:ext cx="3352800" cy="1162050"/>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wipe(left)">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源程序 </a:t>
            </a:r>
            <a:r>
              <a:rPr kumimoji="1" lang="en-US" altLang="zh-CN"/>
              <a:t>-&gt; </a:t>
            </a:r>
            <a:r>
              <a:rPr kumimoji="1" lang="zh-CN" altLang="en-US"/>
              <a:t>可执行</a:t>
            </a:r>
            <a:endParaRPr kumimoji="1" lang="zh-CN" dirty="0"/>
          </a:p>
        </p:txBody>
      </p:sp>
      <p:pic>
        <p:nvPicPr>
          <p:cNvPr id="11" name="图片 10"/>
          <p:cNvPicPr>
            <a:picLocks noChangeAspect="1"/>
          </p:cNvPicPr>
          <p:nvPr/>
        </p:nvPicPr>
        <p:blipFill>
          <a:blip r:embed="rId1"/>
          <a:stretch>
            <a:fillRect/>
          </a:stretch>
        </p:blipFill>
        <p:spPr>
          <a:xfrm>
            <a:off x="1311356" y="1393988"/>
            <a:ext cx="9248775" cy="5257800"/>
          </a:xfrm>
          <a:prstGeom prst="rect">
            <a:avLst/>
          </a:prstGeom>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调试可执行程序</a:t>
            </a:r>
            <a:endParaRPr lang="zh-CN" altLang="en-US"/>
          </a:p>
        </p:txBody>
      </p:sp>
      <p:pic>
        <p:nvPicPr>
          <p:cNvPr id="3" name="图片 2"/>
          <p:cNvPicPr>
            <a:picLocks noChangeAspect="1"/>
          </p:cNvPicPr>
          <p:nvPr/>
        </p:nvPicPr>
        <p:blipFill>
          <a:blip r:embed="rId1"/>
          <a:stretch>
            <a:fillRect/>
          </a:stretch>
        </p:blipFill>
        <p:spPr>
          <a:xfrm>
            <a:off x="694879" y="1661228"/>
            <a:ext cx="9201150" cy="1876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伪指令 </a:t>
            </a:r>
            <a:r>
              <a:rPr kumimoji="1" lang="en-US" altLang="zh-CN"/>
              <a:t>– segment</a:t>
            </a:r>
            <a:r>
              <a:rPr kumimoji="1" lang="zh-CN" altLang="en-US"/>
              <a:t>、</a:t>
            </a:r>
            <a:r>
              <a:rPr kumimoji="1" lang="en-US" altLang="zh-CN"/>
              <a:t>ends</a:t>
            </a:r>
            <a:r>
              <a:rPr kumimoji="1" lang="zh-CN" altLang="en-US"/>
              <a:t>、</a:t>
            </a:r>
            <a:r>
              <a:rPr kumimoji="1" lang="en-US" altLang="zh-CN"/>
              <a:t>end</a:t>
            </a:r>
            <a:endParaRPr kumimoji="1" lang="zh-CN" dirty="0"/>
          </a:p>
        </p:txBody>
      </p:sp>
      <p:sp>
        <p:nvSpPr>
          <p:cNvPr id="3" name="内容占位符 2"/>
          <p:cNvSpPr>
            <a:spLocks noGrp="1"/>
          </p:cNvSpPr>
          <p:nvPr>
            <p:ph idx="1"/>
          </p:nvPr>
        </p:nvSpPr>
        <p:spPr>
          <a:xfrm>
            <a:off x="3732376" y="1347279"/>
            <a:ext cx="8239665" cy="4675188"/>
          </a:xfrm>
        </p:spPr>
        <p:txBody>
          <a:bodyPr>
            <a:normAutofit/>
          </a:bodyPr>
          <a:lstStyle/>
          <a:p>
            <a:r>
              <a:rPr kumimoji="1" lang="en-US" altLang="zh-CN"/>
              <a:t>segment</a:t>
            </a:r>
            <a:r>
              <a:rPr kumimoji="1" lang="zh-CN" altLang="en-US"/>
              <a:t>和</a:t>
            </a:r>
            <a:r>
              <a:rPr kumimoji="1" lang="en-US" altLang="zh-CN"/>
              <a:t>ends</a:t>
            </a:r>
            <a:r>
              <a:rPr kumimoji="1" lang="zh-CN" altLang="en-US"/>
              <a:t>的作用是定义一个段，</a:t>
            </a:r>
            <a:r>
              <a:rPr kumimoji="1" lang="en-US" altLang="zh-CN"/>
              <a:t>segment</a:t>
            </a:r>
            <a:r>
              <a:rPr kumimoji="1" lang="zh-CN" altLang="en-US"/>
              <a:t>代表一个段的开始，</a:t>
            </a:r>
            <a:r>
              <a:rPr kumimoji="1" lang="en-US" altLang="zh-CN"/>
              <a:t>ends</a:t>
            </a:r>
            <a:r>
              <a:rPr kumimoji="1" lang="zh-CN" altLang="en-US"/>
              <a:t>代表一个段的结束，使用格式为</a:t>
            </a:r>
            <a:endParaRPr kumimoji="1" lang="en-US" altLang="zh-CN"/>
          </a:p>
          <a:p>
            <a:endParaRPr kumimoji="1" lang="en-US" altLang="zh-CN"/>
          </a:p>
          <a:p>
            <a:endParaRPr kumimoji="1" lang="en-US" altLang="zh-CN"/>
          </a:p>
          <a:p>
            <a:endParaRPr kumimoji="1" lang="en-US" altLang="zh-CN"/>
          </a:p>
          <a:p>
            <a:r>
              <a:rPr kumimoji="1" lang="zh-CN" altLang="en-US"/>
              <a:t>一个有意义的汇编程序中，至少要有一个段作为代码段存放代码</a:t>
            </a:r>
            <a:endParaRPr kumimoji="1" lang="en-US" altLang="zh-CN"/>
          </a:p>
          <a:p>
            <a:r>
              <a:rPr kumimoji="1" lang="en-US" altLang="zh-CN"/>
              <a:t>assume</a:t>
            </a:r>
            <a:endParaRPr kumimoji="1" lang="en-US" altLang="zh-CN"/>
          </a:p>
          <a:p>
            <a:pPr>
              <a:buFont typeface="Wingdings" panose="05000000000000000000" pitchFamily="2" charset="2"/>
              <a:buChar char="Ø"/>
            </a:pPr>
            <a:r>
              <a:rPr kumimoji="1" lang="zh-CN" altLang="en-US"/>
              <a:t>声明一下</a:t>
            </a:r>
            <a:r>
              <a:rPr kumimoji="1" lang="en-US" altLang="zh-CN"/>
              <a:t>code</a:t>
            </a:r>
            <a:r>
              <a:rPr kumimoji="1" lang="zh-CN" altLang="en-US"/>
              <a:t>段是</a:t>
            </a:r>
            <a:r>
              <a:rPr kumimoji="1" lang="en-US" altLang="zh-CN"/>
              <a:t>cs</a:t>
            </a:r>
            <a:r>
              <a:rPr kumimoji="1" lang="zh-CN" altLang="en-US"/>
              <a:t>段、代码段</a:t>
            </a:r>
            <a:endParaRPr kumimoji="1" lang="zh-CN" altLang="en-US"/>
          </a:p>
          <a:p>
            <a:r>
              <a:rPr kumimoji="1" lang="en-US" altLang="zh-CN"/>
              <a:t>end</a:t>
            </a:r>
            <a:endParaRPr kumimoji="1" lang="en-US" altLang="zh-CN"/>
          </a:p>
          <a:p>
            <a:pPr>
              <a:buFont typeface="Wingdings" panose="05000000000000000000" pitchFamily="2" charset="2"/>
              <a:buChar char="Ø"/>
            </a:pPr>
            <a:r>
              <a:rPr kumimoji="1" lang="zh-CN" altLang="en-US"/>
              <a:t>编译器遇到</a:t>
            </a:r>
            <a:r>
              <a:rPr kumimoji="1" lang="en-US" altLang="zh-CN"/>
              <a:t>end</a:t>
            </a:r>
            <a:r>
              <a:rPr kumimoji="1" lang="zh-CN" altLang="en-US"/>
              <a:t>时，就结束对源程序的编译</a:t>
            </a:r>
            <a:endParaRPr kumimoji="1" lang="en-US" altLang="zh-CN"/>
          </a:p>
        </p:txBody>
      </p:sp>
      <p:pic>
        <p:nvPicPr>
          <p:cNvPr id="5" name="图片 4"/>
          <p:cNvPicPr>
            <a:picLocks noChangeAspect="1"/>
          </p:cNvPicPr>
          <p:nvPr/>
        </p:nvPicPr>
        <p:blipFill>
          <a:blip r:embed="rId1"/>
          <a:stretch>
            <a:fillRect/>
          </a:stretch>
        </p:blipFill>
        <p:spPr>
          <a:xfrm>
            <a:off x="4161565" y="2120127"/>
            <a:ext cx="1800225" cy="1019175"/>
          </a:xfrm>
          <a:prstGeom prst="rect">
            <a:avLst/>
          </a:prstGeom>
        </p:spPr>
      </p:pic>
      <p:pic>
        <p:nvPicPr>
          <p:cNvPr id="6" name="图片 5"/>
          <p:cNvPicPr>
            <a:picLocks noChangeAspect="1"/>
          </p:cNvPicPr>
          <p:nvPr/>
        </p:nvPicPr>
        <p:blipFill>
          <a:blip r:embed="rId2"/>
          <a:stretch>
            <a:fillRect/>
          </a:stretch>
        </p:blipFill>
        <p:spPr>
          <a:xfrm>
            <a:off x="529080" y="1458307"/>
            <a:ext cx="2819400" cy="37528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学前须知</a:t>
            </a:r>
            <a:endParaRPr kumimoji="1" lang="zh-CN" dirty="0"/>
          </a:p>
        </p:txBody>
      </p:sp>
      <p:sp>
        <p:nvSpPr>
          <p:cNvPr id="3" name="内容占位符 2"/>
          <p:cNvSpPr>
            <a:spLocks noGrp="1"/>
          </p:cNvSpPr>
          <p:nvPr>
            <p:ph idx="1"/>
          </p:nvPr>
        </p:nvSpPr>
        <p:spPr>
          <a:xfrm>
            <a:off x="817039" y="4731280"/>
            <a:ext cx="9388290" cy="1075408"/>
          </a:xfrm>
        </p:spPr>
        <p:txBody>
          <a:bodyPr>
            <a:normAutofit fontScale="92500" lnSpcReduction="20000"/>
          </a:bodyPr>
          <a:lstStyle/>
          <a:p>
            <a:r>
              <a:rPr kumimoji="1" lang="zh-CN" altLang="en-US"/>
              <a:t>最为关键的是需要了解</a:t>
            </a:r>
            <a:r>
              <a:rPr kumimoji="1" lang="en-US" altLang="zh-CN"/>
              <a:t>CPU</a:t>
            </a:r>
            <a:r>
              <a:rPr kumimoji="1" lang="zh-CN" altLang="en-US"/>
              <a:t>和内存</a:t>
            </a:r>
            <a:endParaRPr kumimoji="1" lang="en-US" altLang="zh-CN"/>
          </a:p>
          <a:p>
            <a:endParaRPr kumimoji="1" lang="en-US" altLang="zh-CN"/>
          </a:p>
          <a:p>
            <a:r>
              <a:rPr kumimoji="1" lang="zh-CN" altLang="en-US"/>
              <a:t>在学习汇编语言过程中，遇到的绝大部分指令都是跟内存、</a:t>
            </a:r>
            <a:r>
              <a:rPr kumimoji="1" lang="en-US" altLang="zh-CN"/>
              <a:t>CPU</a:t>
            </a:r>
            <a:r>
              <a:rPr kumimoji="1" lang="zh-CN" altLang="en-US"/>
              <a:t>有关的</a:t>
            </a:r>
            <a:endParaRPr kumimoji="1" lang="en-US" altLang="zh-CN"/>
          </a:p>
        </p:txBody>
      </p:sp>
      <p:sp>
        <p:nvSpPr>
          <p:cNvPr id="5" name="矩形 4"/>
          <p:cNvSpPr/>
          <p:nvPr/>
        </p:nvSpPr>
        <p:spPr>
          <a:xfrm>
            <a:off x="6193410" y="296625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CPU</a:t>
            </a:r>
            <a:endParaRPr lang="zh-CN" altLang="en-US" sz="2000" b="1"/>
          </a:p>
        </p:txBody>
      </p:sp>
      <p:sp>
        <p:nvSpPr>
          <p:cNvPr id="7" name="矩形 6"/>
          <p:cNvSpPr/>
          <p:nvPr/>
        </p:nvSpPr>
        <p:spPr>
          <a:xfrm>
            <a:off x="3406763" y="296625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内存</a:t>
            </a:r>
            <a:endParaRPr lang="zh-CN" altLang="en-US" sz="2000" b="1"/>
          </a:p>
        </p:txBody>
      </p:sp>
      <p:sp>
        <p:nvSpPr>
          <p:cNvPr id="9" name="矩形 8"/>
          <p:cNvSpPr/>
          <p:nvPr/>
        </p:nvSpPr>
        <p:spPr>
          <a:xfrm>
            <a:off x="432307" y="2777142"/>
            <a:ext cx="2131783" cy="1419083"/>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r>
              <a:rPr lang="zh-CN" altLang="en-US" sz="2000" b="1"/>
              <a:t>硬盘</a:t>
            </a:r>
            <a:endParaRPr lang="en-US" altLang="zh-CN" sz="2000" b="1"/>
          </a:p>
          <a:p>
            <a:pPr algn="ctr"/>
            <a:endParaRPr lang="en-US" altLang="zh-CN" sz="2000" b="1"/>
          </a:p>
          <a:p>
            <a:pPr algn="ctr"/>
            <a:endParaRPr lang="en-US" altLang="zh-CN" sz="2000" b="1"/>
          </a:p>
          <a:p>
            <a:pPr algn="ctr"/>
            <a:endParaRPr lang="zh-CN" altLang="en-US" sz="2000" b="1"/>
          </a:p>
        </p:txBody>
      </p:sp>
      <p:cxnSp>
        <p:nvCxnSpPr>
          <p:cNvPr id="10" name="直接箭头连接符 9"/>
          <p:cNvCxnSpPr>
            <a:stCxn id="9" idx="3"/>
            <a:endCxn id="7" idx="1"/>
          </p:cNvCxnSpPr>
          <p:nvPr/>
        </p:nvCxnSpPr>
        <p:spPr>
          <a:xfrm>
            <a:off x="2564090" y="3486684"/>
            <a:ext cx="8426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p:cNvSpPr txBox="1"/>
          <p:nvPr/>
        </p:nvSpPr>
        <p:spPr>
          <a:xfrm>
            <a:off x="2662261" y="2966254"/>
            <a:ext cx="646331" cy="369332"/>
          </a:xfrm>
          <a:prstGeom prst="rect">
            <a:avLst/>
          </a:prstGeom>
          <a:noFill/>
        </p:spPr>
        <p:txBody>
          <a:bodyPr wrap="none" rtlCol="0">
            <a:spAutoFit/>
          </a:bodyPr>
          <a:lstStyle/>
          <a:p>
            <a:r>
              <a:rPr lang="zh-CN" altLang="en-US"/>
              <a:t>装载</a:t>
            </a:r>
            <a:endParaRPr lang="zh-CN" altLang="en-US"/>
          </a:p>
        </p:txBody>
      </p:sp>
      <p:sp>
        <p:nvSpPr>
          <p:cNvPr id="16" name="矩形 15"/>
          <p:cNvSpPr/>
          <p:nvPr/>
        </p:nvSpPr>
        <p:spPr>
          <a:xfrm>
            <a:off x="739441" y="3460934"/>
            <a:ext cx="151751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程序</a:t>
            </a:r>
            <a:r>
              <a:rPr lang="en-US" altLang="zh-CN" sz="2000" b="1"/>
              <a:t>\</a:t>
            </a:r>
            <a:r>
              <a:rPr lang="zh-CN" altLang="en-US" sz="2000" b="1"/>
              <a:t>软件</a:t>
            </a:r>
            <a:endParaRPr lang="zh-CN" altLang="en-US" sz="2000" b="1"/>
          </a:p>
        </p:txBody>
      </p:sp>
      <p:cxnSp>
        <p:nvCxnSpPr>
          <p:cNvPr id="24" name="直接箭头连接符 23"/>
          <p:cNvCxnSpPr/>
          <p:nvPr/>
        </p:nvCxnSpPr>
        <p:spPr>
          <a:xfrm>
            <a:off x="4924277" y="3335586"/>
            <a:ext cx="12691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flipH="1">
            <a:off x="4924277" y="3669081"/>
            <a:ext cx="12691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351452" y="2812888"/>
            <a:ext cx="415498" cy="369332"/>
          </a:xfrm>
          <a:prstGeom prst="rect">
            <a:avLst/>
          </a:prstGeom>
          <a:noFill/>
        </p:spPr>
        <p:txBody>
          <a:bodyPr wrap="none" rtlCol="0">
            <a:spAutoFit/>
          </a:bodyPr>
          <a:lstStyle/>
          <a:p>
            <a:r>
              <a:rPr lang="zh-CN" altLang="en-US"/>
              <a:t>读</a:t>
            </a:r>
            <a:endParaRPr lang="zh-CN" altLang="en-US"/>
          </a:p>
        </p:txBody>
      </p:sp>
      <p:sp>
        <p:nvSpPr>
          <p:cNvPr id="30" name="文本框 29"/>
          <p:cNvSpPr txBox="1"/>
          <p:nvPr/>
        </p:nvSpPr>
        <p:spPr>
          <a:xfrm>
            <a:off x="5351452" y="3817910"/>
            <a:ext cx="415498" cy="369332"/>
          </a:xfrm>
          <a:prstGeom prst="rect">
            <a:avLst/>
          </a:prstGeom>
          <a:noFill/>
        </p:spPr>
        <p:txBody>
          <a:bodyPr wrap="none" rtlCol="0">
            <a:spAutoFit/>
          </a:bodyPr>
          <a:lstStyle/>
          <a:p>
            <a:r>
              <a:rPr lang="zh-CN" altLang="en-US"/>
              <a:t>写</a:t>
            </a:r>
            <a:endParaRPr lang="zh-CN" altLang="en-US"/>
          </a:p>
        </p:txBody>
      </p:sp>
      <p:cxnSp>
        <p:nvCxnSpPr>
          <p:cNvPr id="32" name="直接箭头连接符 31"/>
          <p:cNvCxnSpPr>
            <a:stCxn id="5" idx="3"/>
          </p:cNvCxnSpPr>
          <p:nvPr/>
        </p:nvCxnSpPr>
        <p:spPr>
          <a:xfrm>
            <a:off x="7710924" y="3486684"/>
            <a:ext cx="9051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文本框 32"/>
          <p:cNvSpPr txBox="1"/>
          <p:nvPr/>
        </p:nvSpPr>
        <p:spPr>
          <a:xfrm>
            <a:off x="7809810" y="2974931"/>
            <a:ext cx="646331" cy="369332"/>
          </a:xfrm>
          <a:prstGeom prst="rect">
            <a:avLst/>
          </a:prstGeom>
          <a:noFill/>
        </p:spPr>
        <p:txBody>
          <a:bodyPr wrap="none" rtlCol="0">
            <a:spAutoFit/>
          </a:bodyPr>
          <a:lstStyle/>
          <a:p>
            <a:r>
              <a:rPr lang="zh-CN" altLang="en-US"/>
              <a:t>控制</a:t>
            </a:r>
            <a:endParaRPr lang="zh-CN" altLang="en-US"/>
          </a:p>
        </p:txBody>
      </p:sp>
      <p:sp>
        <p:nvSpPr>
          <p:cNvPr id="34" name="矩形 33"/>
          <p:cNvSpPr/>
          <p:nvPr/>
        </p:nvSpPr>
        <p:spPr>
          <a:xfrm>
            <a:off x="8616099" y="2542985"/>
            <a:ext cx="2886672" cy="2108889"/>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计算机</a:t>
            </a: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35" name="矩形 34"/>
          <p:cNvSpPr/>
          <p:nvPr/>
        </p:nvSpPr>
        <p:spPr>
          <a:xfrm>
            <a:off x="8876149" y="3199690"/>
            <a:ext cx="1069130"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显示器</a:t>
            </a:r>
            <a:endParaRPr lang="zh-CN" altLang="en-US" b="1"/>
          </a:p>
        </p:txBody>
      </p:sp>
      <p:sp>
        <p:nvSpPr>
          <p:cNvPr id="36" name="矩形 35"/>
          <p:cNvSpPr/>
          <p:nvPr/>
        </p:nvSpPr>
        <p:spPr>
          <a:xfrm>
            <a:off x="10205329" y="3199690"/>
            <a:ext cx="115289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音响</a:t>
            </a:r>
            <a:endParaRPr lang="zh-CN" altLang="en-US" b="1"/>
          </a:p>
        </p:txBody>
      </p:sp>
      <p:sp>
        <p:nvSpPr>
          <p:cNvPr id="37" name="矩形 36"/>
          <p:cNvSpPr/>
          <p:nvPr/>
        </p:nvSpPr>
        <p:spPr>
          <a:xfrm>
            <a:off x="8876147" y="3939880"/>
            <a:ext cx="1069131"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话筒</a:t>
            </a:r>
            <a:endParaRPr lang="zh-CN" altLang="en-US" b="1"/>
          </a:p>
        </p:txBody>
      </p:sp>
      <p:sp>
        <p:nvSpPr>
          <p:cNvPr id="38" name="矩形 37"/>
          <p:cNvSpPr/>
          <p:nvPr/>
        </p:nvSpPr>
        <p:spPr>
          <a:xfrm>
            <a:off x="10205326" y="3939880"/>
            <a:ext cx="115289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其他设备</a:t>
            </a:r>
            <a:endParaRPr lang="zh-CN" altLang="en-US" b="1"/>
          </a:p>
        </p:txBody>
      </p:sp>
      <p:sp>
        <p:nvSpPr>
          <p:cNvPr id="40" name="内容占位符 2"/>
          <p:cNvSpPr txBox="1"/>
          <p:nvPr/>
        </p:nvSpPr>
        <p:spPr>
          <a:xfrm>
            <a:off x="817039" y="1603376"/>
            <a:ext cx="10838132" cy="1075408"/>
          </a:xfrm>
          <a:prstGeom prst="rect">
            <a:avLst/>
          </a:prstGeom>
          <a:ln>
            <a:noFill/>
          </a:ln>
        </p:spPr>
        <p:txBody>
          <a:bodyPr>
            <a:normAutofit fontScale="92500" lnSpcReduction="20000"/>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a:t>要想学好汇编语言，首先要对</a:t>
            </a:r>
            <a:r>
              <a:rPr kumimoji="1" lang="en-US" altLang="zh-CN"/>
              <a:t>CPU</a:t>
            </a:r>
            <a:r>
              <a:rPr kumimoji="1" lang="zh-CN" altLang="en-US"/>
              <a:t>等硬件结构有一定的了解</a:t>
            </a:r>
            <a:endParaRPr kumimoji="1" lang="en-US" altLang="zh-CN"/>
          </a:p>
          <a:p>
            <a:endParaRPr kumimoji="1" lang="en-US" altLang="zh-CN"/>
          </a:p>
          <a:p>
            <a:r>
              <a:rPr kumimoji="1" lang="zh-CN" altLang="en-US"/>
              <a:t>软件</a:t>
            </a:r>
            <a:r>
              <a:rPr kumimoji="1" lang="en-US" altLang="zh-CN"/>
              <a:t>\</a:t>
            </a:r>
            <a:r>
              <a:rPr kumimoji="1" lang="zh-CN" altLang="en-US"/>
              <a:t>程序的执行过程</a:t>
            </a:r>
            <a:endParaRPr kumimoji="1" lang="en-US" altLang="zh-CN"/>
          </a:p>
          <a:p>
            <a:pPr marL="0" indent="0">
              <a:buFont typeface="Wingdings" panose="05000000000000000000" pitchFamily="2" charset="2"/>
              <a:buNone/>
            </a:pP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wipe(left)">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xEl>
                                              <p:pRg st="2" end="2"/>
                                            </p:txEl>
                                          </p:spTgt>
                                        </p:tgtEl>
                                        <p:attrNameLst>
                                          <p:attrName>style.visibility</p:attrName>
                                        </p:attrNameLst>
                                      </p:cBhvr>
                                      <p:to>
                                        <p:strVal val="visible"/>
                                      </p:to>
                                    </p:set>
                                    <p:animEffect transition="in" filter="wipe(left)">
                                      <p:cBhvr>
                                        <p:cTn id="12" dur="500"/>
                                        <p:tgtEl>
                                          <p:spTgt spid="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righ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left)">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
                                            <p:txEl>
                                              <p:pRg st="0" end="0"/>
                                            </p:txEl>
                                          </p:spTgt>
                                        </p:tgtEl>
                                        <p:attrNameLst>
                                          <p:attrName>style.visibility</p:attrName>
                                        </p:attrNameLst>
                                      </p:cBhvr>
                                      <p:to>
                                        <p:strVal val="visible"/>
                                      </p:to>
                                    </p:set>
                                    <p:animEffect transition="in" filter="wipe(left)">
                                      <p:cBhvr>
                                        <p:cTn id="102" dur="500"/>
                                        <p:tgtEl>
                                          <p:spTgt spid="3">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
                                            <p:txEl>
                                              <p:pRg st="2" end="2"/>
                                            </p:txEl>
                                          </p:spTgt>
                                        </p:tgtEl>
                                        <p:attrNameLst>
                                          <p:attrName>style.visibility</p:attrName>
                                        </p:attrNameLst>
                                      </p:cBhvr>
                                      <p:to>
                                        <p:strVal val="visible"/>
                                      </p:to>
                                    </p:set>
                                    <p:animEffect transition="in" filter="wipe(left)">
                                      <p:cBhvr>
                                        <p:cTn id="10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P spid="9" grpId="0" animBg="1"/>
      <p:bldP spid="13" grpId="0"/>
      <p:bldP spid="16" grpId="0" animBg="1"/>
      <p:bldP spid="29" grpId="0"/>
      <p:bldP spid="30" grpId="0"/>
      <p:bldP spid="33" grpId="0"/>
      <p:bldP spid="34" grpId="0" animBg="1"/>
      <p:bldP spid="35" grpId="0" animBg="1"/>
      <p:bldP spid="36" grpId="0" animBg="1"/>
      <p:bldP spid="37" grpId="0" animBg="1"/>
      <p:bldP spid="38" grpId="0" animBg="1"/>
      <p:bldP spid="40"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退出程序</a:t>
            </a:r>
            <a:endParaRPr kumimoji="1" lang="zh-CN" dirty="0"/>
          </a:p>
        </p:txBody>
      </p:sp>
      <p:sp>
        <p:nvSpPr>
          <p:cNvPr id="3" name="内容占位符 2"/>
          <p:cNvSpPr>
            <a:spLocks noGrp="1"/>
          </p:cNvSpPr>
          <p:nvPr>
            <p:ph idx="1"/>
          </p:nvPr>
        </p:nvSpPr>
        <p:spPr>
          <a:xfrm>
            <a:off x="3732376" y="1347279"/>
            <a:ext cx="8239665" cy="2461150"/>
          </a:xfrm>
        </p:spPr>
        <p:txBody>
          <a:bodyPr>
            <a:normAutofit/>
          </a:bodyPr>
          <a:lstStyle/>
          <a:p>
            <a:r>
              <a:rPr kumimoji="1" lang="zh-CN" altLang="en-US" dirty="0"/>
              <a:t>下面</a:t>
            </a:r>
            <a:r>
              <a:rPr kumimoji="1" lang="en-US" altLang="zh-CN" dirty="0"/>
              <a:t>2</a:t>
            </a:r>
            <a:r>
              <a:rPr kumimoji="1" lang="zh-CN" altLang="en-US" dirty="0"/>
              <a:t>句代码的作用是退出程序</a:t>
            </a:r>
            <a:endParaRPr kumimoji="1" lang="en-US" altLang="zh-CN" dirty="0"/>
          </a:p>
          <a:p>
            <a:endParaRPr kumimoji="1" lang="en-US" altLang="zh-CN" dirty="0"/>
          </a:p>
          <a:p>
            <a:endParaRPr kumimoji="1" lang="en-US" altLang="zh-CN" dirty="0"/>
          </a:p>
          <a:p>
            <a:r>
              <a:rPr kumimoji="1" lang="zh-CN" altLang="en-US" dirty="0"/>
              <a:t>也可以写成</a:t>
            </a:r>
            <a:endParaRPr kumimoji="1" lang="en-US" altLang="zh-CN" dirty="0"/>
          </a:p>
          <a:p>
            <a:pPr>
              <a:buFont typeface="Wingdings" panose="05000000000000000000" pitchFamily="2" charset="2"/>
              <a:buChar char="Ø"/>
            </a:pPr>
            <a:r>
              <a:rPr kumimoji="1" lang="en-US" altLang="zh-CN" dirty="0"/>
              <a:t>mov ax, 4c00h</a:t>
            </a:r>
            <a:endParaRPr kumimoji="1" lang="en-US" altLang="zh-CN" dirty="0"/>
          </a:p>
          <a:p>
            <a:pPr>
              <a:buFont typeface="Wingdings" panose="05000000000000000000" pitchFamily="2" charset="2"/>
              <a:buChar char="Ø"/>
            </a:pPr>
            <a:r>
              <a:rPr kumimoji="1" lang="en-US" altLang="zh-CN" dirty="0"/>
              <a:t>int 21h</a:t>
            </a:r>
            <a:endParaRPr kumimoji="1" lang="en-US" altLang="zh-CN" dirty="0"/>
          </a:p>
        </p:txBody>
      </p:sp>
      <p:pic>
        <p:nvPicPr>
          <p:cNvPr id="6" name="图片 5"/>
          <p:cNvPicPr>
            <a:picLocks noChangeAspect="1"/>
          </p:cNvPicPr>
          <p:nvPr/>
        </p:nvPicPr>
        <p:blipFill>
          <a:blip r:embed="rId1"/>
          <a:stretch>
            <a:fillRect/>
          </a:stretch>
        </p:blipFill>
        <p:spPr>
          <a:xfrm>
            <a:off x="529080" y="1458307"/>
            <a:ext cx="2819400" cy="3752850"/>
          </a:xfrm>
          <a:prstGeom prst="rect">
            <a:avLst/>
          </a:prstGeom>
        </p:spPr>
      </p:pic>
      <p:pic>
        <p:nvPicPr>
          <p:cNvPr id="4" name="图片 3"/>
          <p:cNvPicPr>
            <a:picLocks noChangeAspect="1"/>
          </p:cNvPicPr>
          <p:nvPr/>
        </p:nvPicPr>
        <p:blipFill>
          <a:blip r:embed="rId2"/>
          <a:stretch>
            <a:fillRect/>
          </a:stretch>
        </p:blipFill>
        <p:spPr>
          <a:xfrm>
            <a:off x="3709987" y="1903056"/>
            <a:ext cx="1590675" cy="638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endParaRPr lang="zh-CN" altLang="en-US"/>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sz="1600"/>
              <a:t>中断</a:t>
            </a:r>
            <a:endParaRPr kumimoji="1" lang="en-US" altLang="zh-CN" sz="1600"/>
          </a:p>
          <a:p>
            <a:pPr>
              <a:buFont typeface="Wingdings" panose="05000000000000000000" pitchFamily="2" charset="2"/>
              <a:buChar char="Ø"/>
            </a:pPr>
            <a:r>
              <a:rPr lang="zh-CN" altLang="en-US" sz="1600"/>
              <a:t>中断是由于软件的或硬件的信号，使得</a:t>
            </a:r>
            <a:r>
              <a:rPr lang="en-US" altLang="zh-CN" sz="1600"/>
              <a:t>CPU</a:t>
            </a:r>
            <a:r>
              <a:rPr lang="zh-CN" altLang="en-US" sz="1600"/>
              <a:t>暂停当前的任务，转而去执行另一段子程序</a:t>
            </a:r>
            <a:endParaRPr lang="en-US" altLang="zh-CN" sz="1600"/>
          </a:p>
          <a:p>
            <a:pPr>
              <a:buFont typeface="Wingdings" panose="05000000000000000000" pitchFamily="2" charset="2"/>
              <a:buChar char="Ø"/>
            </a:pPr>
            <a:r>
              <a:rPr lang="zh-CN" altLang="en-US" sz="1600"/>
              <a:t>也就是说，在程序运行过程中，系统出现了一个必须由</a:t>
            </a:r>
            <a:r>
              <a:rPr lang="en-US" altLang="zh-CN" sz="1600"/>
              <a:t>CPU</a:t>
            </a:r>
            <a:r>
              <a:rPr lang="zh-CN" altLang="en-US" sz="1600"/>
              <a:t>立即处理的情况，此时，</a:t>
            </a:r>
            <a:r>
              <a:rPr lang="en-US" altLang="zh-CN" sz="1600"/>
              <a:t>CPU</a:t>
            </a:r>
            <a:r>
              <a:rPr lang="zh-CN" altLang="en-US" sz="1600"/>
              <a:t>暂时中止当前程序的执行转而处理这个新情况的过程就叫做中断</a:t>
            </a:r>
            <a:endParaRPr lang="en-US" altLang="zh-CN" sz="1600"/>
          </a:p>
          <a:p>
            <a:pPr>
              <a:buFont typeface="Wingdings" panose="05000000000000000000" pitchFamily="2" charset="2"/>
              <a:buChar char="Ø"/>
            </a:pPr>
            <a:endParaRPr kumimoji="1" lang="en-US" altLang="zh-CN" sz="1600"/>
          </a:p>
          <a:p>
            <a:r>
              <a:rPr kumimoji="1" lang="zh-CN" altLang="en-US" sz="1600"/>
              <a:t>中断的分类</a:t>
            </a:r>
            <a:endParaRPr kumimoji="1" lang="en-US" altLang="zh-CN" sz="1600"/>
          </a:p>
          <a:p>
            <a:pPr>
              <a:buFont typeface="Wingdings" panose="05000000000000000000" pitchFamily="2" charset="2"/>
              <a:buChar char="Ø"/>
            </a:pPr>
            <a:r>
              <a:rPr kumimoji="1" lang="zh-CN" altLang="en-US" sz="1600"/>
              <a:t>硬中断（外中断），由</a:t>
            </a:r>
            <a:r>
              <a:rPr lang="zh-CN" altLang="en-US" sz="1600"/>
              <a:t>外部设备</a:t>
            </a:r>
            <a:r>
              <a:rPr lang="en-US" altLang="zh-CN" sz="1600"/>
              <a:t>(</a:t>
            </a:r>
            <a:r>
              <a:rPr lang="zh-CN" altLang="en-US" sz="1600"/>
              <a:t>比如网卡、硬盘</a:t>
            </a:r>
            <a:r>
              <a:rPr lang="en-US" altLang="zh-CN" sz="1600"/>
              <a:t>)</a:t>
            </a:r>
            <a:r>
              <a:rPr lang="zh-CN" altLang="en-US" sz="1600"/>
              <a:t>随机引发的，比如当网卡收到数据包的时候，就会发出一个中断</a:t>
            </a:r>
            <a:endParaRPr lang="en-US" altLang="zh-CN" sz="1600"/>
          </a:p>
          <a:p>
            <a:pPr>
              <a:buFont typeface="Wingdings" panose="05000000000000000000" pitchFamily="2" charset="2"/>
              <a:buChar char="Ø"/>
            </a:pPr>
            <a:r>
              <a:rPr kumimoji="1" lang="zh-CN" altLang="en-US" sz="1600"/>
              <a:t>软中断（内中断），由</a:t>
            </a:r>
            <a:r>
              <a:rPr lang="zh-CN" altLang="en-US" sz="1600"/>
              <a:t>执行中断指令产生的，可以通过程序控制触发</a:t>
            </a:r>
            <a:endParaRPr kumimoji="1" lang="en-US" altLang="zh-CN" sz="1600"/>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endParaRPr lang="zh-CN" altLang="en-US"/>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sz="1800"/>
              <a:t>从本质上来讲，中断是一种电信号，当设备有某种事件发生时，它就会产生中断，通过总线把电信号发送给中断控制器。如果中断的线是激活的，中断控制器就把电信号发送给处理器的某个特定引脚。处理器于是立即停止自己正在做的事，跳到中断处理程序的入口点，进行中断处理</a:t>
            </a:r>
            <a:endParaRPr lang="zh-CN" altLang="en-US" sz="1800"/>
          </a:p>
        </p:txBody>
      </p:sp>
      <p:pic>
        <p:nvPicPr>
          <p:cNvPr id="1026" name="Picture 2" descr="http://img.blog.csdn.net/201403251054015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4715" y="2337847"/>
            <a:ext cx="7785971" cy="42848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endParaRPr lang="zh-CN" altLang="en-US"/>
          </a:p>
        </p:txBody>
      </p:sp>
      <p:sp>
        <p:nvSpPr>
          <p:cNvPr id="5" name="内容占位符 2"/>
          <p:cNvSpPr txBox="1"/>
          <p:nvPr/>
        </p:nvSpPr>
        <p:spPr>
          <a:xfrm>
            <a:off x="564918" y="1347604"/>
            <a:ext cx="11098053" cy="3374868"/>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sz="1800"/>
              <a:t>可以通过指令</a:t>
            </a:r>
            <a:r>
              <a:rPr kumimoji="1" lang="en-US" altLang="zh-CN" sz="1800">
                <a:solidFill>
                  <a:srgbClr val="FF0000"/>
                </a:solidFill>
              </a:rPr>
              <a:t>int n</a:t>
            </a:r>
            <a:r>
              <a:rPr kumimoji="1" lang="zh-CN" altLang="en-US" sz="1800"/>
              <a:t>产生中断</a:t>
            </a:r>
            <a:endParaRPr kumimoji="1" lang="en-US" altLang="zh-CN" sz="1800"/>
          </a:p>
          <a:p>
            <a:pPr>
              <a:buFont typeface="Wingdings" panose="05000000000000000000" pitchFamily="2" charset="2"/>
              <a:buChar char="Ø"/>
            </a:pPr>
            <a:r>
              <a:rPr kumimoji="1" lang="en-US" altLang="zh-CN" sz="1800">
                <a:solidFill>
                  <a:srgbClr val="FF0000"/>
                </a:solidFill>
              </a:rPr>
              <a:t>n</a:t>
            </a:r>
            <a:r>
              <a:rPr kumimoji="1" lang="zh-CN" altLang="en-US" sz="1800"/>
              <a:t>是中断码，内存中有一张中断向量表，</a:t>
            </a:r>
            <a:r>
              <a:rPr lang="zh-CN" altLang="en-US" sz="1800"/>
              <a:t>用来存放中断码对应中断处理程序的入口地址</a:t>
            </a:r>
            <a:endParaRPr lang="en-US" altLang="zh-CN" sz="1800"/>
          </a:p>
          <a:p>
            <a:pPr>
              <a:buFont typeface="Wingdings" panose="05000000000000000000" pitchFamily="2" charset="2"/>
              <a:buChar char="Ø"/>
            </a:pPr>
            <a:r>
              <a:rPr lang="en-US" altLang="zh-CN" sz="1800"/>
              <a:t>CPU</a:t>
            </a:r>
            <a:r>
              <a:rPr lang="zh-CN" altLang="en-US" sz="1800"/>
              <a:t>在接收到中断信号后，暂停当前正在执行的程序，跳转到中断</a:t>
            </a:r>
            <a:r>
              <a:rPr kumimoji="1" lang="zh-CN" altLang="en-US" sz="1800"/>
              <a:t>码</a:t>
            </a:r>
            <a:r>
              <a:rPr lang="zh-CN" altLang="en-US" sz="1800"/>
              <a:t>对应的中断向量表地址处，去执行中断处理程序</a:t>
            </a:r>
            <a:endParaRPr lang="en-US" altLang="zh-CN" sz="1800"/>
          </a:p>
          <a:p>
            <a:pPr>
              <a:buFont typeface="Wingdings" panose="05000000000000000000" pitchFamily="2" charset="2"/>
              <a:buChar char="Ø"/>
            </a:pPr>
            <a:endParaRPr lang="en-US" altLang="zh-CN" sz="1800"/>
          </a:p>
          <a:p>
            <a:r>
              <a:rPr lang="zh-CN" altLang="en-US" sz="1800"/>
              <a:t>常见中断</a:t>
            </a:r>
            <a:endParaRPr lang="en-US" altLang="zh-CN" sz="1800"/>
          </a:p>
          <a:p>
            <a:pPr>
              <a:buFont typeface="Wingdings" panose="05000000000000000000" pitchFamily="2" charset="2"/>
              <a:buChar char="Ø"/>
            </a:pPr>
            <a:r>
              <a:rPr kumimoji="1" lang="en-US" altLang="zh-CN" sz="1800">
                <a:solidFill>
                  <a:srgbClr val="FF0000"/>
                </a:solidFill>
              </a:rPr>
              <a:t>int 10h</a:t>
            </a:r>
            <a:r>
              <a:rPr kumimoji="1" lang="zh-CN" altLang="en-US" sz="1800"/>
              <a:t>用于执行</a:t>
            </a:r>
            <a:r>
              <a:rPr kumimoji="1" lang="en-US" altLang="zh-CN" sz="1800"/>
              <a:t>BIOS</a:t>
            </a:r>
            <a:r>
              <a:rPr kumimoji="1" lang="zh-CN" altLang="en-US" sz="1800"/>
              <a:t>中断</a:t>
            </a:r>
            <a:endParaRPr kumimoji="1" lang="en-US" altLang="zh-CN" sz="1800">
              <a:solidFill>
                <a:srgbClr val="FF0000"/>
              </a:solidFill>
            </a:endParaRPr>
          </a:p>
          <a:p>
            <a:pPr>
              <a:buFont typeface="Wingdings" panose="05000000000000000000" pitchFamily="2" charset="2"/>
              <a:buChar char="Ø"/>
            </a:pPr>
            <a:r>
              <a:rPr kumimoji="1" lang="en-US" altLang="zh-CN" sz="1800">
                <a:solidFill>
                  <a:srgbClr val="FF0000"/>
                </a:solidFill>
              </a:rPr>
              <a:t>int 3</a:t>
            </a:r>
            <a:r>
              <a:rPr kumimoji="1" lang="zh-CN" altLang="en-US" sz="1800"/>
              <a:t>是“断点中断”，用于调试程序</a:t>
            </a:r>
            <a:endParaRPr lang="en-US" altLang="zh-CN" sz="1800"/>
          </a:p>
          <a:p>
            <a:pPr>
              <a:buFont typeface="Wingdings" panose="05000000000000000000" pitchFamily="2" charset="2"/>
              <a:buChar char="Ø"/>
            </a:pPr>
            <a:r>
              <a:rPr kumimoji="1" lang="en-US" altLang="zh-CN" sz="1800">
                <a:solidFill>
                  <a:srgbClr val="FF0000"/>
                </a:solidFill>
              </a:rPr>
              <a:t>int 21h</a:t>
            </a:r>
            <a:r>
              <a:rPr kumimoji="1" lang="zh-CN" altLang="en-US" sz="1800"/>
              <a:t>用于执行</a:t>
            </a:r>
            <a:r>
              <a:rPr kumimoji="1" lang="en-US" altLang="zh-CN" sz="1800"/>
              <a:t>DOS</a:t>
            </a:r>
            <a:r>
              <a:rPr kumimoji="1" lang="zh-CN" altLang="en-US" sz="1800"/>
              <a:t>系统功能调用，</a:t>
            </a:r>
            <a:r>
              <a:rPr kumimoji="1" lang="en-US" altLang="zh-CN" sz="1800">
                <a:solidFill>
                  <a:srgbClr val="FF0000"/>
                </a:solidFill>
              </a:rPr>
              <a:t>AH</a:t>
            </a:r>
            <a:r>
              <a:rPr kumimoji="1" lang="zh-CN" altLang="en-US" sz="1800"/>
              <a:t>寄存器存储功能号</a:t>
            </a:r>
            <a:endParaRPr kumimoji="1" lang="en-US" altLang="zh-CN" sz="1800"/>
          </a:p>
          <a:p>
            <a:pPr>
              <a:buFont typeface="Wingdings" panose="05000000000000000000" pitchFamily="2" charset="2"/>
              <a:buChar char="Ø"/>
            </a:pPr>
            <a:endParaRPr kumimoji="1" lang="en-US" altLang="zh-CN" sz="1800"/>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DOS</a:t>
            </a:r>
            <a:r>
              <a:rPr lang="zh-CN" altLang="en-US"/>
              <a:t>系统功能调用</a:t>
            </a:r>
            <a:endParaRPr lang="zh-CN" altLang="en-US"/>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sz="1800"/>
              <a:t>DOS</a:t>
            </a:r>
            <a:r>
              <a:rPr kumimoji="1" lang="zh-CN" altLang="en-US" sz="1800"/>
              <a:t>系统功能调用</a:t>
            </a:r>
            <a:endParaRPr kumimoji="1" lang="en-US" altLang="zh-CN" sz="1800"/>
          </a:p>
          <a:p>
            <a:pPr>
              <a:buFont typeface="Wingdings" panose="05000000000000000000" pitchFamily="2" charset="2"/>
              <a:buChar char="Ø"/>
            </a:pPr>
            <a:r>
              <a:rPr lang="zh-CN" altLang="en-US" sz="1800"/>
              <a:t>由</a:t>
            </a:r>
            <a:r>
              <a:rPr lang="en-US" altLang="zh-CN" sz="1800"/>
              <a:t>DOS</a:t>
            </a:r>
            <a:r>
              <a:rPr lang="zh-CN" altLang="en-US" sz="1800"/>
              <a:t>提供的一组实现特殊功能的子程序供程序员在编写自己的程序时调用，以减轻编程的工作量</a:t>
            </a:r>
            <a:endParaRPr lang="en-US" altLang="zh-CN" sz="1800"/>
          </a:p>
          <a:p>
            <a:pPr>
              <a:buFont typeface="Wingdings" panose="05000000000000000000" pitchFamily="2" charset="2"/>
              <a:buChar char="Ø"/>
            </a:pPr>
            <a:r>
              <a:rPr kumimoji="1" lang="zh-CN" altLang="zh-CN" sz="1800"/>
              <a:t>涉及屏幕显示、文件管理、I/O管理等等</a:t>
            </a:r>
            <a:endParaRPr kumimoji="1" lang="en-US" altLang="zh-CN" sz="1800"/>
          </a:p>
          <a:p>
            <a:pPr>
              <a:buFont typeface="Wingdings" panose="05000000000000000000" pitchFamily="2" charset="2"/>
              <a:buChar char="Ø"/>
            </a:pPr>
            <a:r>
              <a:rPr kumimoji="1" lang="zh-CN" altLang="zh-CN" sz="1800"/>
              <a:t>每个子程序都有一个功能号，所有的功能调用的格式都是一致的。调用的步骤大致如下：</a:t>
            </a:r>
            <a:endParaRPr kumimoji="1" lang="en-US" altLang="zh-CN" sz="1800"/>
          </a:p>
          <a:p>
            <a:pPr>
              <a:buFont typeface="Wingdings" panose="05000000000000000000" pitchFamily="2" charset="2"/>
              <a:buChar char="p"/>
            </a:pPr>
            <a:r>
              <a:rPr kumimoji="1" lang="zh-CN" altLang="zh-CN" sz="1800"/>
              <a:t>系统功能号送到寄存器AH中；</a:t>
            </a:r>
            <a:endParaRPr kumimoji="1" lang="en-US" altLang="zh-CN" sz="1800"/>
          </a:p>
          <a:p>
            <a:pPr>
              <a:buFont typeface="Wingdings" panose="05000000000000000000" pitchFamily="2" charset="2"/>
              <a:buChar char="p"/>
            </a:pPr>
            <a:r>
              <a:rPr kumimoji="1" lang="zh-CN" altLang="zh-CN" sz="1800"/>
              <a:t>入口参数送到指定的寄存器中；</a:t>
            </a:r>
            <a:endParaRPr kumimoji="1" lang="en-US" altLang="zh-CN" sz="1800"/>
          </a:p>
          <a:p>
            <a:pPr>
              <a:buFont typeface="Wingdings" panose="05000000000000000000" pitchFamily="2" charset="2"/>
              <a:buChar char="p"/>
            </a:pPr>
            <a:r>
              <a:rPr kumimoji="1" lang="zh-CN" altLang="zh-CN" sz="1800"/>
              <a:t>用INT 21H指令执行功能调用；</a:t>
            </a:r>
            <a:endParaRPr kumimoji="1" lang="en-US" altLang="zh-CN" sz="1800"/>
          </a:p>
          <a:p>
            <a:pPr>
              <a:buFont typeface="Wingdings" panose="05000000000000000000" pitchFamily="2" charset="2"/>
              <a:buChar char="p"/>
            </a:pPr>
            <a:r>
              <a:rPr kumimoji="1" lang="zh-CN" altLang="zh-CN" sz="1800"/>
              <a:t>根据出口参数分析功能调用执行情况。</a:t>
            </a:r>
            <a:endParaRPr lang="en-US" altLang="zh-CN" sz="1800">
              <a:solidFill>
                <a:srgbClr val="FF0000"/>
              </a:solidFill>
            </a:endParaRPr>
          </a:p>
          <a:p>
            <a:pPr>
              <a:buFont typeface="Wingdings" panose="05000000000000000000" pitchFamily="2" charset="2"/>
              <a:buChar char="Ø"/>
            </a:pPr>
            <a:endParaRPr kumimoji="1" lang="en-US" altLang="zh-CN" sz="1800">
              <a:solidFill>
                <a:srgbClr val="FF0000"/>
              </a:solidFill>
            </a:endParaRPr>
          </a:p>
        </p:txBody>
      </p:sp>
      <p:pic>
        <p:nvPicPr>
          <p:cNvPr id="7" name="图片 6"/>
          <p:cNvPicPr>
            <a:picLocks noChangeAspect="1"/>
          </p:cNvPicPr>
          <p:nvPr/>
        </p:nvPicPr>
        <p:blipFill>
          <a:blip r:embed="rId1"/>
          <a:stretch>
            <a:fillRect/>
          </a:stretch>
        </p:blipFill>
        <p:spPr>
          <a:xfrm>
            <a:off x="5648866" y="2898177"/>
            <a:ext cx="3533775" cy="1209675"/>
          </a:xfrm>
          <a:prstGeom prst="rect">
            <a:avLst/>
          </a:prstGeom>
        </p:spPr>
      </p:pic>
      <p:pic>
        <p:nvPicPr>
          <p:cNvPr id="8" name="图片 7"/>
          <p:cNvPicPr>
            <a:picLocks noChangeAspect="1"/>
          </p:cNvPicPr>
          <p:nvPr/>
        </p:nvPicPr>
        <p:blipFill>
          <a:blip r:embed="rId2"/>
          <a:stretch>
            <a:fillRect/>
          </a:stretch>
        </p:blipFill>
        <p:spPr>
          <a:xfrm>
            <a:off x="5620583" y="4090398"/>
            <a:ext cx="5543550" cy="16287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wipe(left)">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wipe(left)">
                                      <p:cBhvr>
                                        <p:cTn id="42" dur="500"/>
                                        <p:tgtEl>
                                          <p:spTgt spid="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wipe(left)">
                                      <p:cBhvr>
                                        <p:cTn id="47" dur="500"/>
                                        <p:tgtEl>
                                          <p:spTgt spid="5">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7" end="7"/>
                                            </p:txEl>
                                          </p:spTgt>
                                        </p:tgtEl>
                                        <p:attrNameLst>
                                          <p:attrName>style.visibility</p:attrName>
                                        </p:attrNameLst>
                                      </p:cBhvr>
                                      <p:to>
                                        <p:strVal val="visible"/>
                                      </p:to>
                                    </p:set>
                                    <p:animEffect transition="in" filter="wipe(left)">
                                      <p:cBhvr>
                                        <p:cTn id="5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a:t>F5</a:t>
            </a:r>
            <a:r>
              <a:rPr lang="zh-CN" altLang="en-US"/>
              <a:t>：调试运行</a:t>
            </a:r>
            <a:endParaRPr lang="en-US" altLang="zh-CN"/>
          </a:p>
          <a:p>
            <a:endParaRPr lang="en-US" altLang="zh-CN"/>
          </a:p>
          <a:p>
            <a:r>
              <a:rPr lang="en-US" altLang="zh-CN"/>
              <a:t>F4</a:t>
            </a:r>
            <a:r>
              <a:rPr lang="zh-CN" altLang="en-US"/>
              <a:t>：重新加载</a:t>
            </a:r>
            <a:endParaRPr lang="en-US" altLang="zh-CN"/>
          </a:p>
          <a:p>
            <a:endParaRPr lang="en-US" altLang="zh-CN"/>
          </a:p>
          <a:p>
            <a:r>
              <a:rPr lang="en-US" altLang="zh-CN"/>
              <a:t>F8</a:t>
            </a:r>
            <a:r>
              <a:rPr lang="zh-CN" altLang="en-US"/>
              <a:t>：下一步（单步执行）</a:t>
            </a:r>
            <a:endParaRPr lang="en-US" altLang="zh-CN"/>
          </a:p>
          <a:p>
            <a:endParaRPr lang="en-US" altLang="zh-CN"/>
          </a:p>
          <a:p>
            <a:r>
              <a:rPr lang="en-US" altLang="zh-CN"/>
              <a:t>F9</a:t>
            </a:r>
            <a:r>
              <a:rPr lang="zh-CN" altLang="en-US"/>
              <a:t>：直接一步到位运行整个程序</a:t>
            </a:r>
            <a:endParaRPr lang="en-US" altLang="zh-CN"/>
          </a:p>
          <a:p>
            <a:endParaRPr lang="en-US" altLang="zh-CN"/>
          </a:p>
          <a:p>
            <a:r>
              <a:rPr lang="en-US" altLang="zh-CN"/>
              <a:t>Ctrl + F8</a:t>
            </a:r>
            <a:r>
              <a:rPr lang="zh-CN" altLang="en-US"/>
              <a:t>：跳过前面代码，断点到单击选中的代码那行</a:t>
            </a:r>
            <a:endParaRPr lang="en-US" altLang="zh-CN"/>
          </a:p>
          <a:p>
            <a:endParaRPr lang="en-US" altLang="zh-CN"/>
          </a:p>
          <a:p>
            <a:r>
              <a:rPr lang="zh-CN" altLang="en-US"/>
              <a:t>注意：</a:t>
            </a:r>
            <a:r>
              <a:rPr lang="en-US" altLang="zh-CN"/>
              <a:t>emu8086</a:t>
            </a:r>
            <a:r>
              <a:rPr lang="zh-CN" altLang="en-US"/>
              <a:t>的语法检查并非</a:t>
            </a:r>
            <a:r>
              <a:rPr lang="en-US" altLang="zh-CN"/>
              <a:t>100%</a:t>
            </a:r>
            <a:r>
              <a:rPr lang="zh-CN" altLang="en-US"/>
              <a:t>严格（比较严谨的还是使用</a:t>
            </a:r>
            <a:r>
              <a:rPr lang="en-US" altLang="zh-CN"/>
              <a:t>MASM</a:t>
            </a:r>
            <a:r>
              <a:rPr lang="zh-CN" altLang="en-US"/>
              <a:t>进行编译）</a:t>
            </a:r>
            <a:endParaRPr lang="zh-CN" altLang="en-US"/>
          </a:p>
        </p:txBody>
      </p:sp>
      <p:sp>
        <p:nvSpPr>
          <p:cNvPr id="2" name="标题 1"/>
          <p:cNvSpPr>
            <a:spLocks noGrp="1"/>
          </p:cNvSpPr>
          <p:nvPr>
            <p:ph type="title"/>
          </p:nvPr>
        </p:nvSpPr>
        <p:spPr/>
        <p:txBody>
          <a:bodyPr/>
          <a:lstStyle/>
          <a:p>
            <a:r>
              <a:rPr lang="en-US" altLang="zh-CN"/>
              <a:t>emu8086</a:t>
            </a:r>
            <a:r>
              <a:rPr lang="zh-CN" altLang="en-US"/>
              <a:t>常用快捷键</a:t>
            </a:r>
            <a:endParaRPr lang="zh-CN" altLang="en-US"/>
          </a:p>
        </p:txBody>
      </p:sp>
      <p:pic>
        <p:nvPicPr>
          <p:cNvPr id="4" name="图片 3"/>
          <p:cNvPicPr>
            <a:picLocks noChangeAspect="1"/>
          </p:cNvPicPr>
          <p:nvPr/>
        </p:nvPicPr>
        <p:blipFill>
          <a:blip r:embed="rId1"/>
          <a:stretch>
            <a:fillRect/>
          </a:stretch>
        </p:blipFill>
        <p:spPr>
          <a:xfrm>
            <a:off x="5253037" y="1450976"/>
            <a:ext cx="5048250" cy="1066800"/>
          </a:xfrm>
          <a:prstGeom prst="rect">
            <a:avLst/>
          </a:prstGeom>
          <a:ln>
            <a:solidFill>
              <a:schemeClr val="tx1"/>
            </a:solidFill>
          </a:ln>
        </p:spPr>
      </p:pic>
      <p:pic>
        <p:nvPicPr>
          <p:cNvPr id="6" name="图片 5"/>
          <p:cNvPicPr>
            <a:picLocks noChangeAspect="1"/>
          </p:cNvPicPr>
          <p:nvPr/>
        </p:nvPicPr>
        <p:blipFill>
          <a:blip r:embed="rId2"/>
          <a:stretch>
            <a:fillRect/>
          </a:stretch>
        </p:blipFill>
        <p:spPr>
          <a:xfrm>
            <a:off x="5253037" y="2790070"/>
            <a:ext cx="5343525" cy="1123950"/>
          </a:xfrm>
          <a:prstGeom prst="rect">
            <a:avLst/>
          </a:prstGeom>
          <a:ln>
            <a:solidFill>
              <a:schemeClr val="tx1"/>
            </a:solidFill>
          </a:ln>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4"/>
          <p:cNvSpPr txBox="1"/>
          <p:nvPr/>
        </p:nvSpPr>
        <p:spPr>
          <a:xfrm>
            <a:off x="447026" y="1344301"/>
            <a:ext cx="5491859" cy="467518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sz="1800"/>
              <a:t>loop</a:t>
            </a:r>
            <a:r>
              <a:rPr lang="zh-CN" altLang="en-US" sz="1800"/>
              <a:t>指令和</a:t>
            </a:r>
            <a:r>
              <a:rPr lang="en-US" altLang="zh-CN" sz="1800"/>
              <a:t>cx</a:t>
            </a:r>
            <a:r>
              <a:rPr lang="zh-CN" altLang="en-US" sz="1800"/>
              <a:t>配合使用，用于循环执行重复的操作，类似于高级语言中的</a:t>
            </a:r>
            <a:r>
              <a:rPr lang="en-US" altLang="zh-CN" sz="1800"/>
              <a:t>for</a:t>
            </a:r>
            <a:r>
              <a:rPr lang="zh-CN" altLang="en-US" sz="1800"/>
              <a:t>、</a:t>
            </a:r>
            <a:r>
              <a:rPr lang="en-US" altLang="zh-CN" sz="1800"/>
              <a:t>while</a:t>
            </a:r>
            <a:r>
              <a:rPr lang="zh-CN" altLang="en-US" sz="1800"/>
              <a:t>循环</a:t>
            </a:r>
            <a:endParaRPr lang="en-US" altLang="zh-CN" sz="1800"/>
          </a:p>
          <a:p>
            <a:r>
              <a:rPr lang="zh-CN" altLang="en-US" sz="1800"/>
              <a:t>使用格式</a:t>
            </a:r>
            <a:endParaRPr lang="en-US" altLang="zh-CN" sz="1800"/>
          </a:p>
          <a:p>
            <a:endParaRPr lang="en-US" altLang="zh-CN" sz="1800"/>
          </a:p>
          <a:p>
            <a:endParaRPr lang="en-US" altLang="zh-CN" sz="1800"/>
          </a:p>
          <a:p>
            <a:endParaRPr lang="en-US" altLang="zh-CN" sz="1800"/>
          </a:p>
          <a:p>
            <a:pPr marL="0" indent="0">
              <a:buNone/>
            </a:pPr>
            <a:endParaRPr lang="en-US" altLang="zh-CN" sz="1800"/>
          </a:p>
          <a:p>
            <a:r>
              <a:rPr lang="en-US" altLang="zh-CN" sz="1800"/>
              <a:t>loop</a:t>
            </a:r>
            <a:r>
              <a:rPr lang="zh-CN" altLang="en-US" sz="1800"/>
              <a:t>指令的执行流程</a:t>
            </a:r>
            <a:endParaRPr lang="en-US" altLang="zh-CN" sz="1800"/>
          </a:p>
          <a:p>
            <a:pPr marL="457200" indent="-457200">
              <a:buFont typeface="+mj-ea"/>
              <a:buAutoNum type="circleNumDbPlain"/>
            </a:pPr>
            <a:r>
              <a:rPr lang="zh-CN" altLang="en-US" sz="1800"/>
              <a:t>让</a:t>
            </a:r>
            <a:r>
              <a:rPr lang="en-US" altLang="zh-CN" sz="1800"/>
              <a:t>cx</a:t>
            </a:r>
            <a:r>
              <a:rPr lang="zh-CN" altLang="en-US" sz="1800"/>
              <a:t>的值减一，即</a:t>
            </a:r>
            <a:r>
              <a:rPr lang="en-US" altLang="zh-CN" sz="1800"/>
              <a:t>cx = cx – 1</a:t>
            </a:r>
            <a:endParaRPr lang="en-US" altLang="zh-CN" sz="1800"/>
          </a:p>
          <a:p>
            <a:pPr marL="457200" indent="-457200">
              <a:buFont typeface="+mj-ea"/>
              <a:buAutoNum type="circleNumDbPlain"/>
            </a:pPr>
            <a:r>
              <a:rPr lang="zh-CN" altLang="en-US" sz="1800"/>
              <a:t>判断</a:t>
            </a:r>
            <a:r>
              <a:rPr lang="en-US" altLang="zh-CN" sz="1800"/>
              <a:t>cx</a:t>
            </a:r>
            <a:r>
              <a:rPr lang="zh-CN" altLang="en-US" sz="1800"/>
              <a:t>的值</a:t>
            </a:r>
            <a:endParaRPr lang="en-US" altLang="zh-CN" sz="1800"/>
          </a:p>
          <a:p>
            <a:pPr>
              <a:buFont typeface="Wingdings" panose="05000000000000000000" pitchFamily="2" charset="2"/>
              <a:buChar char="Ø"/>
            </a:pPr>
            <a:r>
              <a:rPr lang="zh-CN" altLang="en-US" sz="1800"/>
              <a:t>如果不为零转至标号处执行程序，然后重复①</a:t>
            </a:r>
            <a:endParaRPr lang="en-US" altLang="zh-CN" sz="1800"/>
          </a:p>
          <a:p>
            <a:pPr>
              <a:buFont typeface="Wingdings" panose="05000000000000000000" pitchFamily="2" charset="2"/>
              <a:buChar char="Ø"/>
            </a:pPr>
            <a:r>
              <a:rPr lang="zh-CN" altLang="en-US" sz="1800"/>
              <a:t>如果为零则执行</a:t>
            </a:r>
            <a:r>
              <a:rPr lang="en-US" altLang="zh-CN" sz="1800"/>
              <a:t>loop</a:t>
            </a:r>
            <a:r>
              <a:rPr lang="zh-CN" altLang="en-US" sz="1800"/>
              <a:t>后面的代码</a:t>
            </a:r>
            <a:endParaRPr lang="en-US" altLang="zh-CN" sz="1800"/>
          </a:p>
          <a:p>
            <a:endParaRPr lang="en-US" altLang="zh-CN" sz="1800"/>
          </a:p>
          <a:p>
            <a:pPr marL="0" indent="0">
              <a:buFont typeface="Wingdings" panose="05000000000000000000" pitchFamily="2" charset="2"/>
              <a:buNone/>
            </a:pPr>
            <a:endParaRPr lang="zh-CN" altLang="en-US" sz="1800"/>
          </a:p>
        </p:txBody>
      </p:sp>
      <mc:AlternateContent xmlns:mc="http://schemas.openxmlformats.org/markup-compatibility/2006">
        <mc:Choice xmlns:a14="http://schemas.microsoft.com/office/drawing/2010/main" Requires="a14">
          <p:sp>
            <p:nvSpPr>
              <p:cNvPr id="5" name="内容占位符 4"/>
              <p:cNvSpPr>
                <a:spLocks noGrp="1"/>
              </p:cNvSpPr>
              <p:nvPr>
                <p:ph idx="1"/>
              </p:nvPr>
            </p:nvSpPr>
            <p:spPr>
              <a:xfrm>
                <a:off x="6351412" y="1344301"/>
                <a:ext cx="4840614" cy="4675188"/>
              </a:xfrm>
            </p:spPr>
            <p:txBody>
              <a:bodyPr/>
              <a:lstStyle/>
              <a:p>
                <a:r>
                  <a:rPr lang="zh-CN" altLang="en-US" sz="1800"/>
                  <a:t>比如计算</a:t>
                </a:r>
                <a14:m>
                  <m:oMath xmlns:m="http://schemas.openxmlformats.org/officeDocument/2006/math">
                    <m:sSup>
                      <m:sSupPr>
                        <m:ctrlPr>
                          <a:rPr lang="en-US" altLang="zh-CN" sz="1800" i="1" smtClean="0">
                            <a:latin typeface="Cambria Math"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6</m:t>
                        </m:r>
                      </m:sup>
                    </m:sSup>
                  </m:oMath>
                </a14:m>
                <a:endParaRPr lang="en-US" altLang="zh-CN" sz="1800"/>
              </a:p>
              <a:p>
                <a:endParaRPr lang="en-US" altLang="zh-CN" sz="1800"/>
              </a:p>
              <a:p>
                <a:endParaRPr lang="en-US" altLang="zh-CN" sz="1800"/>
              </a:p>
              <a:p>
                <a:endParaRPr lang="en-US" altLang="zh-CN" sz="1800"/>
              </a:p>
              <a:p>
                <a:pPr marL="0" indent="0">
                  <a:buNone/>
                </a:pPr>
                <a:endParaRPr lang="zh-CN" altLang="en-US" sz="1800"/>
              </a:p>
            </p:txBody>
          </p:sp>
        </mc:Choice>
        <mc:Fallback>
          <p:sp>
            <p:nvSpPr>
              <p:cNvPr id="5" name="内容占位符 4"/>
              <p:cNvSpPr>
                <a:spLocks noGrp="1" noRot="1" noChangeAspect="1" noMove="1" noResize="1" noEditPoints="1" noAdjustHandles="1" noChangeArrowheads="1" noChangeShapeType="1" noTextEdit="1"/>
              </p:cNvSpPr>
              <p:nvPr>
                <p:ph idx="1"/>
              </p:nvPr>
            </p:nvSpPr>
            <p:spPr>
              <a:xfrm>
                <a:off x="6351412" y="1344301"/>
                <a:ext cx="4840614" cy="4675188"/>
              </a:xfrm>
              <a:blipFill rotWithShape="1">
                <a:blip r:embed="rId1"/>
                <a:stretch>
                  <a:fillRect l="-126" t="-1044"/>
                </a:stretch>
              </a:blipFill>
            </p:spPr>
            <p:txBody>
              <a:bodyPr/>
              <a:lstStyle/>
              <a:p>
                <a:r>
                  <a:rPr lang="zh-CN" altLang="en-US">
                    <a:noFill/>
                  </a:rPr>
                  <a:t> </a:t>
                </a:r>
                <a:endParaRPr lang="zh-CN" altLang="en-US">
                  <a:noFill/>
                </a:endParaRPr>
              </a:p>
            </p:txBody>
          </p:sp>
        </mc:Fallback>
      </mc:AlternateContent>
      <p:sp>
        <p:nvSpPr>
          <p:cNvPr id="2" name="标题 1"/>
          <p:cNvSpPr>
            <a:spLocks noGrp="1"/>
          </p:cNvSpPr>
          <p:nvPr>
            <p:ph type="title"/>
          </p:nvPr>
        </p:nvSpPr>
        <p:spPr/>
        <p:txBody>
          <a:bodyPr/>
          <a:lstStyle/>
          <a:p>
            <a:r>
              <a:rPr lang="en-US" altLang="zh-CN"/>
              <a:t>loop</a:t>
            </a:r>
            <a:r>
              <a:rPr lang="zh-CN" altLang="en-US"/>
              <a:t>指令</a:t>
            </a:r>
            <a:endParaRPr lang="zh-CN" altLang="en-US"/>
          </a:p>
        </p:txBody>
      </p:sp>
      <p:pic>
        <p:nvPicPr>
          <p:cNvPr id="8" name="图片 7"/>
          <p:cNvPicPr>
            <a:picLocks noChangeAspect="1"/>
          </p:cNvPicPr>
          <p:nvPr/>
        </p:nvPicPr>
        <p:blipFill>
          <a:blip r:embed="rId2"/>
          <a:stretch>
            <a:fillRect/>
          </a:stretch>
        </p:blipFill>
        <p:spPr>
          <a:xfrm>
            <a:off x="6473961" y="1823442"/>
            <a:ext cx="2114550" cy="1962150"/>
          </a:xfrm>
          <a:prstGeom prst="rect">
            <a:avLst/>
          </a:prstGeom>
        </p:spPr>
        <p:style>
          <a:lnRef idx="2">
            <a:schemeClr val="dk1"/>
          </a:lnRef>
          <a:fillRef idx="1">
            <a:schemeClr val="lt1"/>
          </a:fillRef>
          <a:effectRef idx="0">
            <a:schemeClr val="dk1"/>
          </a:effectRef>
          <a:fontRef idx="minor">
            <a:schemeClr val="dk1"/>
          </a:fontRef>
        </p:style>
      </p:pic>
      <p:pic>
        <p:nvPicPr>
          <p:cNvPr id="13" name="图片 12"/>
          <p:cNvPicPr>
            <a:picLocks noChangeAspect="1"/>
          </p:cNvPicPr>
          <p:nvPr/>
        </p:nvPicPr>
        <p:blipFill>
          <a:blip r:embed="rId3"/>
          <a:stretch>
            <a:fillRect/>
          </a:stretch>
        </p:blipFill>
        <p:spPr>
          <a:xfrm>
            <a:off x="655549" y="2371774"/>
            <a:ext cx="2505075" cy="1190625"/>
          </a:xfrm>
          <a:prstGeom prst="rect">
            <a:avLst/>
          </a:prstGeom>
        </p:spPr>
      </p:pic>
      <p:pic>
        <p:nvPicPr>
          <p:cNvPr id="3" name="图片 2"/>
          <p:cNvPicPr>
            <a:picLocks noChangeAspect="1"/>
          </p:cNvPicPr>
          <p:nvPr/>
        </p:nvPicPr>
        <p:blipFill>
          <a:blip r:embed="rId4"/>
          <a:stretch>
            <a:fillRect/>
          </a:stretch>
        </p:blipFill>
        <p:spPr>
          <a:xfrm>
            <a:off x="9094170" y="1823442"/>
            <a:ext cx="2324100" cy="1495425"/>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wipe(left)">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animEffect transition="in" filter="wipe(left)">
                                      <p:cBhvr>
                                        <p:cTn id="27" dur="500"/>
                                        <p:tgtEl>
                                          <p:spTgt spid="1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xEl>
                                              <p:pRg st="8" end="8"/>
                                            </p:txEl>
                                          </p:spTgt>
                                        </p:tgtEl>
                                        <p:attrNameLst>
                                          <p:attrName>style.visibility</p:attrName>
                                        </p:attrNameLst>
                                      </p:cBhvr>
                                      <p:to>
                                        <p:strVal val="visible"/>
                                      </p:to>
                                    </p:set>
                                    <p:animEffect transition="in" filter="wipe(left)">
                                      <p:cBhvr>
                                        <p:cTn id="32" dur="500"/>
                                        <p:tgtEl>
                                          <p:spTgt spid="1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xEl>
                                              <p:pRg st="9" end="9"/>
                                            </p:txEl>
                                          </p:spTgt>
                                        </p:tgtEl>
                                        <p:attrNameLst>
                                          <p:attrName>style.visibility</p:attrName>
                                        </p:attrNameLst>
                                      </p:cBhvr>
                                      <p:to>
                                        <p:strVal val="visible"/>
                                      </p:to>
                                    </p:set>
                                    <p:animEffect transition="in" filter="wipe(left)">
                                      <p:cBhvr>
                                        <p:cTn id="37" dur="500"/>
                                        <p:tgtEl>
                                          <p:spTgt spid="1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xEl>
                                              <p:pRg st="10" end="10"/>
                                            </p:txEl>
                                          </p:spTgt>
                                        </p:tgtEl>
                                        <p:attrNameLst>
                                          <p:attrName>style.visibility</p:attrName>
                                        </p:attrNameLst>
                                      </p:cBhvr>
                                      <p:to>
                                        <p:strVal val="visible"/>
                                      </p:to>
                                    </p:set>
                                    <p:animEffect transition="in" filter="wipe(left)">
                                      <p:cBhvr>
                                        <p:cTn id="42" dur="500"/>
                                        <p:tgtEl>
                                          <p:spTgt spid="12">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wipe(left)">
                                      <p:cBhvr>
                                        <p:cTn id="47" dur="500"/>
                                        <p:tgtEl>
                                          <p:spTgt spid="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64639" y="1337852"/>
            <a:ext cx="10838132" cy="538080"/>
          </a:xfrm>
        </p:spPr>
        <p:txBody>
          <a:bodyPr/>
          <a:lstStyle/>
          <a:p>
            <a:r>
              <a:rPr lang="zh-CN" altLang="en-US"/>
              <a:t>计算</a:t>
            </a:r>
            <a:r>
              <a:rPr lang="en-US" altLang="zh-CN"/>
              <a:t>ffff0~ffff2</a:t>
            </a:r>
            <a:r>
              <a:rPr lang="zh-CN" altLang="en-US"/>
              <a:t>每个单元中数据的和</a:t>
            </a:r>
            <a:r>
              <a:rPr lang="en-US" altLang="zh-CN"/>
              <a:t>,</a:t>
            </a:r>
            <a:r>
              <a:rPr lang="zh-CN" altLang="en-US"/>
              <a:t>结果存放到</a:t>
            </a:r>
            <a:r>
              <a:rPr lang="en-US" altLang="zh-CN"/>
              <a:t>dx</a:t>
            </a:r>
            <a:r>
              <a:rPr lang="zh-CN" altLang="en-US"/>
              <a:t>中</a:t>
            </a:r>
            <a:endParaRPr lang="en-US" altLang="zh-CN"/>
          </a:p>
        </p:txBody>
      </p:sp>
      <p:sp>
        <p:nvSpPr>
          <p:cNvPr id="2" name="标题 1"/>
          <p:cNvSpPr>
            <a:spLocks noGrp="1"/>
          </p:cNvSpPr>
          <p:nvPr>
            <p:ph type="title"/>
          </p:nvPr>
        </p:nvSpPr>
        <p:spPr/>
        <p:txBody>
          <a:bodyPr/>
          <a:lstStyle/>
          <a:p>
            <a:r>
              <a:rPr lang="zh-CN" altLang="en-US"/>
              <a:t>练习</a:t>
            </a:r>
            <a:endParaRPr lang="zh-CN" altLang="en-US"/>
          </a:p>
        </p:txBody>
      </p:sp>
      <p:pic>
        <p:nvPicPr>
          <p:cNvPr id="3" name="图片 2"/>
          <p:cNvPicPr>
            <a:picLocks noChangeAspect="1"/>
          </p:cNvPicPr>
          <p:nvPr/>
        </p:nvPicPr>
        <p:blipFill>
          <a:blip r:embed="rId1"/>
          <a:stretch>
            <a:fillRect/>
          </a:stretch>
        </p:blipFill>
        <p:spPr>
          <a:xfrm>
            <a:off x="419544" y="1864103"/>
            <a:ext cx="4119954" cy="4336320"/>
          </a:xfrm>
          <a:prstGeom prst="rect">
            <a:avLst/>
          </a:prstGeom>
        </p:spPr>
      </p:pic>
      <p:pic>
        <p:nvPicPr>
          <p:cNvPr id="4" name="图片 3"/>
          <p:cNvPicPr>
            <a:picLocks noChangeAspect="1"/>
          </p:cNvPicPr>
          <p:nvPr/>
        </p:nvPicPr>
        <p:blipFill>
          <a:blip r:embed="rId2"/>
          <a:stretch>
            <a:fillRect/>
          </a:stretch>
        </p:blipFill>
        <p:spPr>
          <a:xfrm>
            <a:off x="4671473" y="1864103"/>
            <a:ext cx="4800600" cy="3514725"/>
          </a:xfrm>
          <a:prstGeom prst="rect">
            <a:avLst/>
          </a:prstGeom>
        </p:spPr>
      </p:pic>
      <p:sp>
        <p:nvSpPr>
          <p:cNvPr id="6" name="内容占位符 4"/>
          <p:cNvSpPr txBox="1"/>
          <p:nvPr/>
        </p:nvSpPr>
        <p:spPr>
          <a:xfrm>
            <a:off x="7662548" y="2732121"/>
            <a:ext cx="4168091" cy="157592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常见做法</a:t>
            </a:r>
            <a:endParaRPr lang="en-US" altLang="zh-CN"/>
          </a:p>
          <a:p>
            <a:pPr>
              <a:buFont typeface="Wingdings" panose="05000000000000000000" pitchFamily="2" charset="2"/>
              <a:buChar char="Ø"/>
            </a:pPr>
            <a:r>
              <a:rPr lang="en-US" altLang="zh-CN"/>
              <a:t>loop</a:t>
            </a:r>
            <a:r>
              <a:rPr lang="zh-CN" altLang="en-US"/>
              <a:t>循环中经常使用</a:t>
            </a:r>
            <a:r>
              <a:rPr lang="en-US" altLang="zh-CN"/>
              <a:t>bx</a:t>
            </a:r>
            <a:r>
              <a:rPr lang="zh-CN" altLang="en-US"/>
              <a:t>来存储变化的偏移地址，用法如</a:t>
            </a:r>
            <a:r>
              <a:rPr lang="en-US" altLang="zh-CN"/>
              <a:t>[bx]</a:t>
            </a:r>
            <a:endParaRPr lang="en-US" altLang="zh-CN"/>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left)">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64639" y="1337852"/>
            <a:ext cx="10838132" cy="4902692"/>
          </a:xfrm>
        </p:spPr>
        <p:txBody>
          <a:bodyPr/>
          <a:lstStyle/>
          <a:p>
            <a:r>
              <a:rPr lang="zh-CN" altLang="en-US"/>
              <a:t>“</a:t>
            </a:r>
            <a:r>
              <a:rPr lang="en-US" altLang="zh-CN"/>
              <a:t>mov ax, [bx]</a:t>
            </a:r>
            <a:r>
              <a:rPr lang="zh-CN" altLang="en-US"/>
              <a:t>”中</a:t>
            </a:r>
            <a:r>
              <a:rPr lang="en-US" altLang="zh-CN"/>
              <a:t>bx</a:t>
            </a:r>
            <a:r>
              <a:rPr lang="zh-CN" altLang="en-US"/>
              <a:t>的值是偏移地址，段地址默认在</a:t>
            </a:r>
            <a:r>
              <a:rPr lang="en-US" altLang="zh-CN"/>
              <a:t>ds</a:t>
            </a:r>
            <a:r>
              <a:rPr lang="zh-CN" altLang="en-US"/>
              <a:t>中</a:t>
            </a:r>
            <a:endParaRPr lang="en-US" altLang="zh-CN"/>
          </a:p>
          <a:p>
            <a:endParaRPr lang="en-US" altLang="zh-CN"/>
          </a:p>
          <a:p>
            <a:r>
              <a:rPr lang="zh-CN" altLang="en-US"/>
              <a:t>我们也可以明确地标明段地址，比如</a:t>
            </a:r>
            <a:endParaRPr lang="en-US" altLang="zh-CN"/>
          </a:p>
          <a:p>
            <a:pPr>
              <a:buFont typeface="Wingdings" panose="05000000000000000000" pitchFamily="2" charset="2"/>
              <a:buChar char="Ø"/>
            </a:pPr>
            <a:r>
              <a:rPr lang="en-US" altLang="zh-CN"/>
              <a:t>mov ax, ds:[bx]</a:t>
            </a:r>
            <a:endParaRPr lang="en-US" altLang="zh-CN"/>
          </a:p>
          <a:p>
            <a:pPr>
              <a:buFont typeface="Wingdings" panose="05000000000000000000" pitchFamily="2" charset="2"/>
              <a:buChar char="Ø"/>
            </a:pPr>
            <a:r>
              <a:rPr lang="en-US" altLang="zh-CN"/>
              <a:t>mov ax, cs:[bx]</a:t>
            </a:r>
            <a:endParaRPr lang="en-US" altLang="zh-CN"/>
          </a:p>
          <a:p>
            <a:pPr>
              <a:buFont typeface="Wingdings" panose="05000000000000000000" pitchFamily="2" charset="2"/>
              <a:buChar char="Ø"/>
            </a:pPr>
            <a:r>
              <a:rPr lang="en-US" altLang="zh-CN"/>
              <a:t>mov ax, ss:[bx]</a:t>
            </a:r>
            <a:endParaRPr lang="en-US" altLang="zh-CN"/>
          </a:p>
          <a:p>
            <a:pPr>
              <a:buFont typeface="Wingdings" panose="05000000000000000000" pitchFamily="2" charset="2"/>
              <a:buChar char="Ø"/>
            </a:pPr>
            <a:r>
              <a:rPr lang="en-US" altLang="zh-CN"/>
              <a:t>mov ax, es:[bx]</a:t>
            </a:r>
            <a:endParaRPr lang="en-US" altLang="zh-CN"/>
          </a:p>
          <a:p>
            <a:pPr>
              <a:buFont typeface="Wingdings" panose="05000000000000000000" pitchFamily="2" charset="2"/>
              <a:buChar char="Ø"/>
            </a:pPr>
            <a:endParaRPr lang="en-US" altLang="zh-CN"/>
          </a:p>
          <a:p>
            <a:r>
              <a:rPr lang="zh-CN" altLang="en-US"/>
              <a:t>上面的“</a:t>
            </a:r>
            <a:r>
              <a:rPr lang="en-US" altLang="zh-CN"/>
              <a:t>ds:</a:t>
            </a:r>
            <a:r>
              <a:rPr lang="zh-CN" altLang="en-US"/>
              <a:t>”、“</a:t>
            </a:r>
            <a:r>
              <a:rPr lang="en-US" altLang="zh-CN"/>
              <a:t>cs:</a:t>
            </a:r>
            <a:r>
              <a:rPr lang="zh-CN" altLang="en-US"/>
              <a:t>”、“</a:t>
            </a:r>
            <a:r>
              <a:rPr lang="en-US" altLang="zh-CN"/>
              <a:t>ss:</a:t>
            </a:r>
            <a:r>
              <a:rPr lang="zh-CN" altLang="en-US"/>
              <a:t>”、“</a:t>
            </a:r>
            <a:r>
              <a:rPr lang="en-US" altLang="zh-CN"/>
              <a:t>es:</a:t>
            </a:r>
            <a:r>
              <a:rPr lang="zh-CN" altLang="en-US"/>
              <a:t>”称为段前缀</a:t>
            </a:r>
            <a:endParaRPr lang="en-US" altLang="zh-CN"/>
          </a:p>
          <a:p>
            <a:pPr>
              <a:buFont typeface="Wingdings" panose="05000000000000000000" pitchFamily="2" charset="2"/>
              <a:buChar char="Ø"/>
            </a:pPr>
            <a:endParaRPr lang="en-US" altLang="zh-CN"/>
          </a:p>
        </p:txBody>
      </p:sp>
      <p:sp>
        <p:nvSpPr>
          <p:cNvPr id="2" name="标题 1"/>
          <p:cNvSpPr>
            <a:spLocks noGrp="1"/>
          </p:cNvSpPr>
          <p:nvPr>
            <p:ph type="title"/>
          </p:nvPr>
        </p:nvSpPr>
        <p:spPr/>
        <p:txBody>
          <a:bodyPr/>
          <a:lstStyle/>
          <a:p>
            <a:r>
              <a:rPr lang="zh-CN" altLang="en-US"/>
              <a:t>段前缀</a:t>
            </a:r>
            <a:endParaRPr lang="zh-CN" altLang="en-US"/>
          </a:p>
        </p:txBody>
      </p:sp>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wipe(left)">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1107868" cy="4806853"/>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计算</a:t>
            </a:r>
            <a:r>
              <a:rPr lang="en-US" altLang="zh-CN"/>
              <a:t>ffff:0~ffff:5</a:t>
            </a:r>
            <a:r>
              <a:rPr lang="zh-CN" altLang="en-US"/>
              <a:t>单元中数据复制到</a:t>
            </a:r>
            <a:r>
              <a:rPr lang="en-US" altLang="zh-CN"/>
              <a:t>0:200~0:205</a:t>
            </a:r>
            <a:r>
              <a:rPr lang="zh-CN" altLang="en-US"/>
              <a:t>单元中</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由于</a:t>
            </a:r>
            <a:r>
              <a:rPr lang="en-US" altLang="zh-CN"/>
              <a:t>cs</a:t>
            </a:r>
            <a:r>
              <a:rPr lang="zh-CN" altLang="en-US"/>
              <a:t>、</a:t>
            </a:r>
            <a:r>
              <a:rPr lang="en-US" altLang="zh-CN"/>
              <a:t>ss</a:t>
            </a:r>
            <a:r>
              <a:rPr lang="zh-CN" altLang="en-US"/>
              <a:t>都有自己的特殊用途，一般就使用</a:t>
            </a:r>
            <a:r>
              <a:rPr lang="en-US" altLang="zh-CN"/>
              <a:t>es</a:t>
            </a:r>
            <a:r>
              <a:rPr lang="zh-CN" altLang="en-US"/>
              <a:t>作为附加段寄存器</a:t>
            </a:r>
            <a:endParaRPr lang="en-US" altLang="zh-CN"/>
          </a:p>
          <a:p>
            <a:endParaRPr lang="en-US" altLang="zh-CN"/>
          </a:p>
        </p:txBody>
      </p:sp>
      <p:sp>
        <p:nvSpPr>
          <p:cNvPr id="2" name="标题 1"/>
          <p:cNvSpPr>
            <a:spLocks noGrp="1"/>
          </p:cNvSpPr>
          <p:nvPr>
            <p:ph type="title"/>
          </p:nvPr>
        </p:nvSpPr>
        <p:spPr/>
        <p:txBody>
          <a:bodyPr/>
          <a:lstStyle/>
          <a:p>
            <a:r>
              <a:rPr lang="zh-CN" altLang="en-US"/>
              <a:t>段前缀的使用</a:t>
            </a:r>
            <a:endParaRPr lang="zh-CN" altLang="en-US"/>
          </a:p>
        </p:txBody>
      </p:sp>
      <p:pic>
        <p:nvPicPr>
          <p:cNvPr id="3" name="图片 2"/>
          <p:cNvPicPr>
            <a:picLocks noChangeAspect="1"/>
          </p:cNvPicPr>
          <p:nvPr/>
        </p:nvPicPr>
        <p:blipFill>
          <a:blip r:embed="rId1"/>
          <a:stretch>
            <a:fillRect/>
          </a:stretch>
        </p:blipFill>
        <p:spPr>
          <a:xfrm>
            <a:off x="955741" y="1654566"/>
            <a:ext cx="2343150" cy="3552825"/>
          </a:xfrm>
          <a:prstGeom prst="rect">
            <a:avLst/>
          </a:prstGeom>
        </p:spPr>
      </p:pic>
      <p:pic>
        <p:nvPicPr>
          <p:cNvPr id="4" name="图片 3"/>
          <p:cNvPicPr>
            <a:picLocks noChangeAspect="1"/>
          </p:cNvPicPr>
          <p:nvPr/>
        </p:nvPicPr>
        <p:blipFill>
          <a:blip r:embed="rId2"/>
          <a:stretch>
            <a:fillRect/>
          </a:stretch>
        </p:blipFill>
        <p:spPr>
          <a:xfrm>
            <a:off x="4532770" y="1663209"/>
            <a:ext cx="2428875" cy="36290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10" end="10"/>
                                            </p:txEl>
                                          </p:spTgt>
                                        </p:tgtEl>
                                        <p:attrNameLst>
                                          <p:attrName>style.visibility</p:attrName>
                                        </p:attrNameLst>
                                      </p:cBhvr>
                                      <p:to>
                                        <p:strVal val="visible"/>
                                      </p:to>
                                    </p:set>
                                    <p:animEffect transition="in" filter="wipe(left)">
                                      <p:cBhvr>
                                        <p:cTn id="2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1_xmg">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优势">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优势">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小码哥 – 年会总结（2016年）</Template>
  <TotalTime>0</TotalTime>
  <Words>7598</Words>
  <Application>WPS 演示</Application>
  <PresentationFormat>自定义</PresentationFormat>
  <Paragraphs>876</Paragraphs>
  <Slides>115</Slides>
  <Notes>107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115</vt:i4>
      </vt:variant>
    </vt:vector>
  </HeadingPairs>
  <TitlesOfParts>
    <vt:vector size="129" baseType="lpstr">
      <vt:lpstr>Arial</vt:lpstr>
      <vt:lpstr>宋体</vt:lpstr>
      <vt:lpstr>Wingdings</vt:lpstr>
      <vt:lpstr>新宋体</vt:lpstr>
      <vt:lpstr>黑体</vt:lpstr>
      <vt:lpstr>Eurostile</vt:lpstr>
      <vt:lpstr>微软雅黑</vt:lpstr>
      <vt:lpstr>华文细黑</vt:lpstr>
      <vt:lpstr>Arial Unicode MS</vt:lpstr>
      <vt:lpstr>Calibri</vt:lpstr>
      <vt:lpstr>Wingdings</vt:lpstr>
      <vt:lpstr>Rockwell</vt:lpstr>
      <vt:lpstr>PentaGram’s Malefissent</vt:lpstr>
      <vt:lpstr>1_xmg</vt:lpstr>
      <vt:lpstr>8086汇编</vt:lpstr>
      <vt:lpstr>编程语言的发展</vt:lpstr>
      <vt:lpstr>编程语言的发展</vt:lpstr>
      <vt:lpstr>汇编语言的特点</vt:lpstr>
      <vt:lpstr>汇编语言 VS 高级语言</vt:lpstr>
      <vt:lpstr>汇编语言的用途（为什么要学习汇编语言？）</vt:lpstr>
      <vt:lpstr>汇编语言的用途（为什么要学习汇编语言？）</vt:lpstr>
      <vt:lpstr>汇编语言的种类</vt:lpstr>
      <vt:lpstr>学前须知</vt:lpstr>
      <vt:lpstr>总线</vt:lpstr>
      <vt:lpstr>总线</vt:lpstr>
      <vt:lpstr>总线</vt:lpstr>
      <vt:lpstr>数据总线</vt:lpstr>
      <vt:lpstr>思考</vt:lpstr>
      <vt:lpstr>内存</vt:lpstr>
      <vt:lpstr>内存</vt:lpstr>
      <vt:lpstr>内存</vt:lpstr>
      <vt:lpstr>8086的寻址方式</vt:lpstr>
      <vt:lpstr>8086的寻址方式</vt:lpstr>
      <vt:lpstr>8086的寻址方式</vt:lpstr>
      <vt:lpstr>8086的寻址方式</vt:lpstr>
      <vt:lpstr>内存的分段管理</vt:lpstr>
      <vt:lpstr>内存的分段管理</vt:lpstr>
      <vt:lpstr>CPU的典型构成</vt:lpstr>
      <vt:lpstr>CPU的典型构成</vt:lpstr>
      <vt:lpstr>通用寄存器</vt:lpstr>
      <vt:lpstr>通用寄存器</vt:lpstr>
      <vt:lpstr>通用寄存器</vt:lpstr>
      <vt:lpstr>字节与字</vt:lpstr>
      <vt:lpstr>段寄存器</vt:lpstr>
      <vt:lpstr>CS和IP</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指令和数据</vt:lpstr>
      <vt:lpstr>jmp指令</vt:lpstr>
      <vt:lpstr>jmp指令</vt:lpstr>
      <vt:lpstr>jmp指令 – 练习</vt:lpstr>
      <vt:lpstr>jmp指令 – 练习</vt:lpstr>
      <vt:lpstr>什么是Debug</vt:lpstr>
      <vt:lpstr>打开Debug</vt:lpstr>
      <vt:lpstr>Debug的常用功能</vt:lpstr>
      <vt:lpstr>R命令</vt:lpstr>
      <vt:lpstr>D命令</vt:lpstr>
      <vt:lpstr>E命令</vt:lpstr>
      <vt:lpstr>U命令</vt:lpstr>
      <vt:lpstr>A命令</vt:lpstr>
      <vt:lpstr>练习</vt:lpstr>
      <vt:lpstr>练习</vt:lpstr>
      <vt:lpstr>练习</vt:lpstr>
      <vt:lpstr>练习</vt:lpstr>
      <vt:lpstr>DS和[address]</vt:lpstr>
      <vt:lpstr>DS和[address]</vt:lpstr>
      <vt:lpstr>字型数据的传递（2个字节）</vt:lpstr>
      <vt:lpstr>大小端</vt:lpstr>
      <vt:lpstr>字型数据的传递（2个字节）</vt:lpstr>
      <vt:lpstr>mov指令</vt:lpstr>
      <vt:lpstr>add和sub指令</vt:lpstr>
      <vt:lpstr>练习</vt:lpstr>
      <vt:lpstr>栈</vt:lpstr>
      <vt:lpstr>push ax</vt:lpstr>
      <vt:lpstr>pop ax</vt:lpstr>
      <vt:lpstr>思考</vt:lpstr>
      <vt:lpstr>栈顶超界 - push</vt:lpstr>
      <vt:lpstr>栈顶超界 - pop</vt:lpstr>
      <vt:lpstr>栈顶超界</vt:lpstr>
      <vt:lpstr>栈顶超界</vt:lpstr>
      <vt:lpstr>push - pop</vt:lpstr>
      <vt:lpstr>练习</vt:lpstr>
      <vt:lpstr>练习</vt:lpstr>
      <vt:lpstr>练习</vt:lpstr>
      <vt:lpstr>段的总结</vt:lpstr>
      <vt:lpstr>第一个完整的汇编程序</vt:lpstr>
      <vt:lpstr>汇编语言的组成</vt:lpstr>
      <vt:lpstr>源程序 -&gt; 可执行</vt:lpstr>
      <vt:lpstr>调试可执行程序</vt:lpstr>
      <vt:lpstr>伪指令 – segment、ends、end</vt:lpstr>
      <vt:lpstr>退出程序</vt:lpstr>
      <vt:lpstr>中断</vt:lpstr>
      <vt:lpstr>中断</vt:lpstr>
      <vt:lpstr>中断</vt:lpstr>
      <vt:lpstr>DOS系统功能调用</vt:lpstr>
      <vt:lpstr>emu8086常用快捷键</vt:lpstr>
      <vt:lpstr>loop指令</vt:lpstr>
      <vt:lpstr>练习</vt:lpstr>
      <vt:lpstr>段前缀</vt:lpstr>
      <vt:lpstr>段前缀的使用</vt:lpstr>
      <vt:lpstr>练习</vt:lpstr>
      <vt:lpstr>练习</vt:lpstr>
      <vt:lpstr>在代码段中存放数据</vt:lpstr>
      <vt:lpstr>在代码段中使用栈</vt:lpstr>
      <vt:lpstr>包含多个段的程序</vt:lpstr>
      <vt:lpstr>包含多个段的程序</vt:lpstr>
      <vt:lpstr>给数据起标号</vt:lpstr>
      <vt:lpstr>打印Hello World</vt:lpstr>
      <vt:lpstr>不同的寻址方式</vt:lpstr>
      <vt:lpstr>不同的寻址方式</vt:lpstr>
      <vt:lpstr>指令要处理的数据长度</vt:lpstr>
      <vt:lpstr>call和ret指令</vt:lpstr>
      <vt:lpstr>call和ret</vt:lpstr>
      <vt:lpstr>栈帧</vt:lpstr>
      <vt:lpstr>栈帧</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iOS 组件化方案探讨</dc:title>
  <dc:creator>顺子 王</dc:creator>
  <cp:lastModifiedBy>Administrator</cp:lastModifiedBy>
  <cp:revision>1519</cp:revision>
  <dcterms:created xsi:type="dcterms:W3CDTF">2016-09-19T09:45:00Z</dcterms:created>
  <dcterms:modified xsi:type="dcterms:W3CDTF">2017-11-04T10:13:28Z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